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720263" cy="17640300"/>
  <p:notesSz cx="6797675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  <a:srgbClr val="33CC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>
        <p:scale>
          <a:sx n="70" d="100"/>
          <a:sy n="70" d="100"/>
        </p:scale>
        <p:origin x="1000" y="-18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4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4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81263" y="1235075"/>
            <a:ext cx="1835150" cy="3332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51579"/>
            <a:ext cx="5438775" cy="38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9984"/>
            <a:ext cx="2946400" cy="494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379984"/>
            <a:ext cx="2946400" cy="494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81263" y="1235075"/>
            <a:ext cx="1835150" cy="3332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51579"/>
            <a:ext cx="5438775" cy="38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379984"/>
            <a:ext cx="2946400" cy="494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id="{EB5A9D74-8F41-5267-41D5-BEA9C01DC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924" y="12124572"/>
            <a:ext cx="591824" cy="506873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670D1156-D669-4E4D-CE4D-F525677A2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1020" y="6603079"/>
            <a:ext cx="1005569" cy="68521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8181E71F-E4FC-F626-D8D2-9FAE222AB8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0949" y="7638707"/>
            <a:ext cx="716644" cy="756864"/>
          </a:xfrm>
          <a:prstGeom prst="rect">
            <a:avLst/>
          </a:prstGeom>
        </p:spPr>
      </p:pic>
      <p:sp>
        <p:nvSpPr>
          <p:cNvPr id="96" name="Google Shape;96;p13"/>
          <p:cNvSpPr/>
          <p:nvPr/>
        </p:nvSpPr>
        <p:spPr>
          <a:xfrm rot="-5400000">
            <a:off x="562938" y="11834981"/>
            <a:ext cx="3296994" cy="240446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2136469" y="14011968"/>
            <a:ext cx="6361359" cy="673743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 rot="5400000" flipH="1">
            <a:off x="6009869" y="9188177"/>
            <a:ext cx="3401886" cy="2394970"/>
          </a:xfrm>
          <a:prstGeom prst="blockArc">
            <a:avLst>
              <a:gd name="adj1" fmla="val 10800003"/>
              <a:gd name="adj2" fmla="val 1572"/>
              <a:gd name="adj3" fmla="val 27649"/>
            </a:avLst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2024892" y="11393295"/>
            <a:ext cx="5841999" cy="69490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1893368" y="8672871"/>
            <a:ext cx="5841604" cy="68390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 rot="-5400000">
            <a:off x="172427" y="6449295"/>
            <a:ext cx="3456286" cy="2284759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2" name="Google Shape;102;p13"/>
          <p:cNvSpPr/>
          <p:nvPr/>
        </p:nvSpPr>
        <p:spPr>
          <a:xfrm rot="5400000" flipH="1">
            <a:off x="5565813" y="3467755"/>
            <a:ext cx="3766135" cy="238852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1767232" y="5855543"/>
            <a:ext cx="5780905" cy="678131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1052584" y="2772618"/>
            <a:ext cx="6475210" cy="658554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457468" y="6321120"/>
            <a:ext cx="1214980" cy="1304869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634349" y="6515028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4240760" y="11019434"/>
            <a:ext cx="1214980" cy="1304869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4427712" y="11235292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5588561" y="13631966"/>
            <a:ext cx="1214980" cy="1304869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5777481" y="13846071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5790033" y="13918261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YEAR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5767487" y="13972815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7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4414713" y="11293066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YEAR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7" name="Google Shape;127;p13"/>
          <p:cNvSpPr txBox="1"/>
          <p:nvPr/>
        </p:nvSpPr>
        <p:spPr>
          <a:xfrm>
            <a:off x="4439594" y="11342985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8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8" name="Google Shape;128;p13"/>
          <p:cNvSpPr txBox="1"/>
          <p:nvPr/>
        </p:nvSpPr>
        <p:spPr>
          <a:xfrm>
            <a:off x="610187" y="6653677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YEAR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613752" y="6696081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GB" sz="48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sz="48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36" name="Google Shape;136;p13"/>
          <p:cNvSpPr/>
          <p:nvPr/>
        </p:nvSpPr>
        <p:spPr>
          <a:xfrm>
            <a:off x="5449790" y="2441025"/>
            <a:ext cx="1231886" cy="128562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37" name="Google Shape;137;p13"/>
          <p:cNvSpPr/>
          <p:nvPr/>
        </p:nvSpPr>
        <p:spPr>
          <a:xfrm>
            <a:off x="5631668" y="2657861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5666091" y="2726038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YEAR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39" name="Google Shape;139;p13"/>
          <p:cNvSpPr txBox="1"/>
          <p:nvPr/>
        </p:nvSpPr>
        <p:spPr>
          <a:xfrm>
            <a:off x="5653420" y="2794750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2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10</a:t>
            </a:r>
            <a:endParaRPr sz="42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62" name="Google Shape;162;p13"/>
          <p:cNvPicPr preferRelativeResize="0"/>
          <p:nvPr/>
        </p:nvPicPr>
        <p:blipFill rotWithShape="1">
          <a:blip r:embed="rId6">
            <a:alphaModFix/>
          </a:blip>
          <a:srcRect t="24405" r="528" b="32511"/>
          <a:stretch/>
        </p:blipFill>
        <p:spPr>
          <a:xfrm>
            <a:off x="5482778" y="13128587"/>
            <a:ext cx="1428811" cy="4826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1" name="Google Shape;171;p13"/>
          <p:cNvCxnSpPr>
            <a:cxnSpLocks/>
          </p:cNvCxnSpPr>
          <p:nvPr/>
        </p:nvCxnSpPr>
        <p:spPr>
          <a:xfrm>
            <a:off x="3873677" y="11229881"/>
            <a:ext cx="1527" cy="38349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5" name="Google Shape;175;p13"/>
          <p:cNvSpPr txBox="1"/>
          <p:nvPr/>
        </p:nvSpPr>
        <p:spPr>
          <a:xfrm>
            <a:off x="2894891" y="12303794"/>
            <a:ext cx="156170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66" name="Google Shape;136;p13"/>
          <p:cNvSpPr/>
          <p:nvPr/>
        </p:nvSpPr>
        <p:spPr>
          <a:xfrm>
            <a:off x="2282977" y="2363970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67" name="Google Shape;137;p13"/>
          <p:cNvSpPr/>
          <p:nvPr/>
        </p:nvSpPr>
        <p:spPr>
          <a:xfrm>
            <a:off x="2466756" y="2566885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68" name="Google Shape;139;p13"/>
          <p:cNvSpPr txBox="1"/>
          <p:nvPr/>
        </p:nvSpPr>
        <p:spPr>
          <a:xfrm>
            <a:off x="2486797" y="2690946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11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69" name="Google Shape;138;p13"/>
          <p:cNvSpPr txBox="1"/>
          <p:nvPr/>
        </p:nvSpPr>
        <p:spPr>
          <a:xfrm>
            <a:off x="2453853" y="2638717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YEAR</a:t>
            </a:r>
            <a:endParaRPr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FDB2A29-F46A-493B-BB59-BE108345C8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91" y="35555"/>
            <a:ext cx="1166545" cy="338183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8E8DF54-33CC-4AB5-9FDB-85D771CD10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6043" y="92283"/>
            <a:ext cx="8352199" cy="632603"/>
          </a:xfrm>
          <a:prstGeom prst="rect">
            <a:avLst/>
          </a:prstGeom>
          <a:solidFill>
            <a:srgbClr val="008080"/>
          </a:solidFill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72B4E9E-41DB-44CE-9AC9-FFA1E8E88C5F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6636" y="94378"/>
            <a:ext cx="1108924" cy="119251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83" name="Picture 282">
            <a:extLst>
              <a:ext uri="{FF2B5EF4-FFF2-40B4-BE49-F238E27FC236}">
                <a16:creationId xmlns:a16="http://schemas.microsoft.com/office/drawing/2014/main" id="{AEC454D6-6048-4DF6-B80B-979C7F617B52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84982" y="126873"/>
            <a:ext cx="1125103" cy="120991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8D53F1E-577E-44A7-8307-A25DB17ACAC7}"/>
              </a:ext>
            </a:extLst>
          </p:cNvPr>
          <p:cNvSpPr txBox="1"/>
          <p:nvPr/>
        </p:nvSpPr>
        <p:spPr>
          <a:xfrm>
            <a:off x="796539" y="344778"/>
            <a:ext cx="608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Year </a:t>
            </a:r>
          </a:p>
          <a:p>
            <a:pPr algn="ctr"/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DC3500D-DEFE-4CEC-A8F4-451D0C71A53A}"/>
              </a:ext>
            </a:extLst>
          </p:cNvPr>
          <p:cNvSpPr txBox="1"/>
          <p:nvPr/>
        </p:nvSpPr>
        <p:spPr>
          <a:xfrm>
            <a:off x="5693440" y="444500"/>
            <a:ext cx="704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Year 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8A77632-A675-4D58-9359-529C24C05F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44926" y="55407"/>
            <a:ext cx="867110" cy="8318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134460A-7F5C-4C59-B0C8-BBC1FD91CA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44926" y="732715"/>
            <a:ext cx="877790" cy="498999"/>
          </a:xfrm>
          <a:prstGeom prst="rect">
            <a:avLst/>
          </a:prstGeom>
        </p:spPr>
      </p:pic>
      <p:sp>
        <p:nvSpPr>
          <p:cNvPr id="166" name="TextBox 165">
            <a:extLst>
              <a:ext uri="{FF2B5EF4-FFF2-40B4-BE49-F238E27FC236}">
                <a16:creationId xmlns:a16="http://schemas.microsoft.com/office/drawing/2014/main" id="{7D538072-9EE0-4084-8DFB-D4AE2E030ADE}"/>
              </a:ext>
            </a:extLst>
          </p:cNvPr>
          <p:cNvSpPr txBox="1"/>
          <p:nvPr/>
        </p:nvSpPr>
        <p:spPr>
          <a:xfrm>
            <a:off x="3667507" y="14936835"/>
            <a:ext cx="147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What was Rugby like during the Roman occupation?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FF23C633-FA40-44BE-9EFD-940E935C3330}"/>
              </a:ext>
            </a:extLst>
          </p:cNvPr>
          <p:cNvSpPr txBox="1"/>
          <p:nvPr/>
        </p:nvSpPr>
        <p:spPr>
          <a:xfrm>
            <a:off x="19795" y="14352059"/>
            <a:ext cx="13906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Why did the Normans cause England a ‘truckload of trouble’?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E66F57B-C21B-4CF5-9462-22E6BA09E542}"/>
              </a:ext>
            </a:extLst>
          </p:cNvPr>
          <p:cNvSpPr txBox="1"/>
          <p:nvPr/>
        </p:nvSpPr>
        <p:spPr>
          <a:xfrm>
            <a:off x="1963838" y="15101223"/>
            <a:ext cx="1475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Why does Peter Frankopan think Europe ‘withered in the gloom’?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B9EFDD3D-7045-4671-83CD-D90224AB3B23}"/>
              </a:ext>
            </a:extLst>
          </p:cNvPr>
          <p:cNvSpPr txBox="1"/>
          <p:nvPr/>
        </p:nvSpPr>
        <p:spPr>
          <a:xfrm>
            <a:off x="-109957" y="12205912"/>
            <a:ext cx="11528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What was important to people in the Medieval world?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65D51AC8-FE30-4BF3-81A7-48EBBA18396C}"/>
              </a:ext>
            </a:extLst>
          </p:cNvPr>
          <p:cNvSpPr txBox="1"/>
          <p:nvPr/>
        </p:nvSpPr>
        <p:spPr>
          <a:xfrm>
            <a:off x="26131" y="10878481"/>
            <a:ext cx="1597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Were the Crusaders motivated by God or Gold?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CC4DE65-A3D9-43B8-B779-0A650E043564}"/>
              </a:ext>
            </a:extLst>
          </p:cNvPr>
          <p:cNvSpPr txBox="1"/>
          <p:nvPr/>
        </p:nvSpPr>
        <p:spPr>
          <a:xfrm>
            <a:off x="6813699" y="10256075"/>
            <a:ext cx="1395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Golden and Great: Do 16</a:t>
            </a:r>
            <a:r>
              <a:rPr lang="en-US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Century leaders deserve their reputations?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58B47B6D-AF51-4E67-B4D8-EB2A14B5770A}"/>
              </a:ext>
            </a:extLst>
          </p:cNvPr>
          <p:cNvSpPr txBox="1"/>
          <p:nvPr/>
        </p:nvSpPr>
        <p:spPr>
          <a:xfrm>
            <a:off x="76902" y="8570697"/>
            <a:ext cx="9878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did Britain become a melting pot of nations?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3" name="Google Shape;171;p13">
            <a:extLst>
              <a:ext uri="{FF2B5EF4-FFF2-40B4-BE49-F238E27FC236}">
                <a16:creationId xmlns:a16="http://schemas.microsoft.com/office/drawing/2014/main" id="{15BADBBC-5531-469F-8772-DB1F3DA6AE85}"/>
              </a:ext>
            </a:extLst>
          </p:cNvPr>
          <p:cNvCxnSpPr>
            <a:cxnSpLocks/>
          </p:cNvCxnSpPr>
          <p:nvPr/>
        </p:nvCxnSpPr>
        <p:spPr>
          <a:xfrm>
            <a:off x="1357558" y="11388716"/>
            <a:ext cx="402829" cy="322307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6" name="Google Shape;171;p13">
            <a:extLst>
              <a:ext uri="{FF2B5EF4-FFF2-40B4-BE49-F238E27FC236}">
                <a16:creationId xmlns:a16="http://schemas.microsoft.com/office/drawing/2014/main" id="{3DDC8FAC-C510-4820-9E41-86FBBF93D944}"/>
              </a:ext>
            </a:extLst>
          </p:cNvPr>
          <p:cNvCxnSpPr>
            <a:cxnSpLocks/>
          </p:cNvCxnSpPr>
          <p:nvPr/>
        </p:nvCxnSpPr>
        <p:spPr>
          <a:xfrm>
            <a:off x="886424" y="12813310"/>
            <a:ext cx="518807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8" name="Google Shape;171;p13">
            <a:extLst>
              <a:ext uri="{FF2B5EF4-FFF2-40B4-BE49-F238E27FC236}">
                <a16:creationId xmlns:a16="http://schemas.microsoft.com/office/drawing/2014/main" id="{D1E86450-2FCE-40DF-A4F2-E6BAFCDC5DC9}"/>
              </a:ext>
            </a:extLst>
          </p:cNvPr>
          <p:cNvCxnSpPr>
            <a:cxnSpLocks/>
          </p:cNvCxnSpPr>
          <p:nvPr/>
        </p:nvCxnSpPr>
        <p:spPr>
          <a:xfrm flipV="1">
            <a:off x="1020779" y="13808824"/>
            <a:ext cx="323582" cy="407183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171;p13">
            <a:extLst>
              <a:ext uri="{FF2B5EF4-FFF2-40B4-BE49-F238E27FC236}">
                <a16:creationId xmlns:a16="http://schemas.microsoft.com/office/drawing/2014/main" id="{892210BD-7E18-439B-B600-1D749C3B5C9F}"/>
              </a:ext>
            </a:extLst>
          </p:cNvPr>
          <p:cNvCxnSpPr>
            <a:cxnSpLocks/>
          </p:cNvCxnSpPr>
          <p:nvPr/>
        </p:nvCxnSpPr>
        <p:spPr>
          <a:xfrm flipV="1">
            <a:off x="2772152" y="14427480"/>
            <a:ext cx="0" cy="547036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171;p13">
            <a:extLst>
              <a:ext uri="{FF2B5EF4-FFF2-40B4-BE49-F238E27FC236}">
                <a16:creationId xmlns:a16="http://schemas.microsoft.com/office/drawing/2014/main" id="{D8AEF170-A6C1-49C6-850D-26DFAC9E2D65}"/>
              </a:ext>
            </a:extLst>
          </p:cNvPr>
          <p:cNvCxnSpPr>
            <a:cxnSpLocks/>
          </p:cNvCxnSpPr>
          <p:nvPr/>
        </p:nvCxnSpPr>
        <p:spPr>
          <a:xfrm flipV="1">
            <a:off x="4327925" y="14386406"/>
            <a:ext cx="0" cy="52068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16" name="TextBox 215">
            <a:extLst>
              <a:ext uri="{FF2B5EF4-FFF2-40B4-BE49-F238E27FC236}">
                <a16:creationId xmlns:a16="http://schemas.microsoft.com/office/drawing/2014/main" id="{B258B0CF-4DDA-4364-85A4-16E7C0EE4486}"/>
              </a:ext>
            </a:extLst>
          </p:cNvPr>
          <p:cNvSpPr txBox="1"/>
          <p:nvPr/>
        </p:nvSpPr>
        <p:spPr>
          <a:xfrm>
            <a:off x="6262062" y="9450478"/>
            <a:ext cx="1560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What was Africa like before New World Slavery?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11142020-C246-436F-A342-B101BB9C4F4B}"/>
              </a:ext>
            </a:extLst>
          </p:cNvPr>
          <p:cNvSpPr txBox="1"/>
          <p:nvPr/>
        </p:nvSpPr>
        <p:spPr>
          <a:xfrm>
            <a:off x="5359786" y="10594893"/>
            <a:ext cx="1560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Was 1492 a pivotal year for world history?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A98301C0-7B2E-4066-9526-481D6A8A5FEB}"/>
              </a:ext>
            </a:extLst>
          </p:cNvPr>
          <p:cNvSpPr txBox="1"/>
          <p:nvPr/>
        </p:nvSpPr>
        <p:spPr>
          <a:xfrm>
            <a:off x="4927416" y="9428573"/>
            <a:ext cx="1419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far did New World Slavery steal the identity of Africans?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68D5ABA-26C2-40CC-83A6-3912A3C729C1}"/>
              </a:ext>
            </a:extLst>
          </p:cNvPr>
          <p:cNvSpPr txBox="1"/>
          <p:nvPr/>
        </p:nvSpPr>
        <p:spPr>
          <a:xfrm>
            <a:off x="1823730" y="9500012"/>
            <a:ext cx="1459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Why does Shashi Tharoor demand Britain should pay India compensation?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020D0B25-BD30-480F-9199-F245059A9645}"/>
              </a:ext>
            </a:extLst>
          </p:cNvPr>
          <p:cNvSpPr txBox="1"/>
          <p:nvPr/>
        </p:nvSpPr>
        <p:spPr>
          <a:xfrm>
            <a:off x="3246128" y="9455989"/>
            <a:ext cx="1281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has Emma Griffin uncovered about the people of the </a:t>
            </a:r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Industrial Revolution?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CDBF5FEA-E17D-49D8-AC8B-4F2EF07DEC86}"/>
              </a:ext>
            </a:extLst>
          </p:cNvPr>
          <p:cNvSpPr txBox="1"/>
          <p:nvPr/>
        </p:nvSpPr>
        <p:spPr>
          <a:xfrm>
            <a:off x="3077256" y="10608021"/>
            <a:ext cx="1698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is the power of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Medieval Kings</a:t>
            </a:r>
          </a:p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challenged?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4" name="Google Shape;171;p13">
            <a:extLst>
              <a:ext uri="{FF2B5EF4-FFF2-40B4-BE49-F238E27FC236}">
                <a16:creationId xmlns:a16="http://schemas.microsoft.com/office/drawing/2014/main" id="{AB8ED905-C211-40C1-984B-6142BABD00B0}"/>
              </a:ext>
            </a:extLst>
          </p:cNvPr>
          <p:cNvCxnSpPr>
            <a:cxnSpLocks/>
          </p:cNvCxnSpPr>
          <p:nvPr/>
        </p:nvCxnSpPr>
        <p:spPr>
          <a:xfrm flipH="1" flipV="1">
            <a:off x="2674380" y="8912639"/>
            <a:ext cx="481" cy="606039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37" name="Google Shape;171;p13">
            <a:extLst>
              <a:ext uri="{FF2B5EF4-FFF2-40B4-BE49-F238E27FC236}">
                <a16:creationId xmlns:a16="http://schemas.microsoft.com/office/drawing/2014/main" id="{69488A9F-6F50-40C8-AE84-88F5DF271FFF}"/>
              </a:ext>
            </a:extLst>
          </p:cNvPr>
          <p:cNvCxnSpPr>
            <a:cxnSpLocks/>
          </p:cNvCxnSpPr>
          <p:nvPr/>
        </p:nvCxnSpPr>
        <p:spPr>
          <a:xfrm flipV="1">
            <a:off x="965578" y="8375961"/>
            <a:ext cx="424380" cy="479794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38" name="Google Shape;171;p13">
            <a:extLst>
              <a:ext uri="{FF2B5EF4-FFF2-40B4-BE49-F238E27FC236}">
                <a16:creationId xmlns:a16="http://schemas.microsoft.com/office/drawing/2014/main" id="{66BD5DD7-10F1-4A9A-A9DE-0AC240018AE8}"/>
              </a:ext>
            </a:extLst>
          </p:cNvPr>
          <p:cNvCxnSpPr>
            <a:cxnSpLocks/>
          </p:cNvCxnSpPr>
          <p:nvPr/>
        </p:nvCxnSpPr>
        <p:spPr>
          <a:xfrm flipV="1">
            <a:off x="3873677" y="8927722"/>
            <a:ext cx="9273" cy="553973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0" name="Google Shape;171;p13">
            <a:extLst>
              <a:ext uri="{FF2B5EF4-FFF2-40B4-BE49-F238E27FC236}">
                <a16:creationId xmlns:a16="http://schemas.microsoft.com/office/drawing/2014/main" id="{DD7B6AC9-3C6E-4B43-84C0-BDD81D18FCA8}"/>
              </a:ext>
            </a:extLst>
          </p:cNvPr>
          <p:cNvCxnSpPr>
            <a:cxnSpLocks/>
          </p:cNvCxnSpPr>
          <p:nvPr/>
        </p:nvCxnSpPr>
        <p:spPr>
          <a:xfrm flipH="1" flipV="1">
            <a:off x="6969510" y="8866813"/>
            <a:ext cx="13799" cy="633727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1" name="Google Shape;171;p13">
            <a:extLst>
              <a:ext uri="{FF2B5EF4-FFF2-40B4-BE49-F238E27FC236}">
                <a16:creationId xmlns:a16="http://schemas.microsoft.com/office/drawing/2014/main" id="{8EEDE4B5-9EF8-454A-BD06-B1EF3ADCFFE0}"/>
              </a:ext>
            </a:extLst>
          </p:cNvPr>
          <p:cNvCxnSpPr>
            <a:cxnSpLocks/>
          </p:cNvCxnSpPr>
          <p:nvPr/>
        </p:nvCxnSpPr>
        <p:spPr>
          <a:xfrm>
            <a:off x="6254616" y="11201647"/>
            <a:ext cx="0" cy="554929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2" name="Google Shape;171;p13">
            <a:extLst>
              <a:ext uri="{FF2B5EF4-FFF2-40B4-BE49-F238E27FC236}">
                <a16:creationId xmlns:a16="http://schemas.microsoft.com/office/drawing/2014/main" id="{C06C8735-6E1B-41E2-A703-48B7541A1C41}"/>
              </a:ext>
            </a:extLst>
          </p:cNvPr>
          <p:cNvCxnSpPr>
            <a:cxnSpLocks/>
          </p:cNvCxnSpPr>
          <p:nvPr/>
        </p:nvCxnSpPr>
        <p:spPr>
          <a:xfrm>
            <a:off x="8159694" y="10547484"/>
            <a:ext cx="395295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53" name="TextBox 252">
            <a:extLst>
              <a:ext uri="{FF2B5EF4-FFF2-40B4-BE49-F238E27FC236}">
                <a16:creationId xmlns:a16="http://schemas.microsoft.com/office/drawing/2014/main" id="{985B2640-73E7-4218-B3BE-EBBF1CD0990E}"/>
              </a:ext>
            </a:extLst>
          </p:cNvPr>
          <p:cNvSpPr txBox="1"/>
          <p:nvPr/>
        </p:nvSpPr>
        <p:spPr>
          <a:xfrm>
            <a:off x="2822147" y="4674811"/>
            <a:ext cx="1446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far did dictatorship transform Europe between the wars?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5EDF205-733F-4114-BDB5-93A5F3343211}"/>
              </a:ext>
            </a:extLst>
          </p:cNvPr>
          <p:cNvSpPr txBox="1"/>
          <p:nvPr/>
        </p:nvSpPr>
        <p:spPr>
          <a:xfrm>
            <a:off x="6472743" y="4361768"/>
            <a:ext cx="150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successful was the British Civil Rights Movement?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66488C5B-E1BE-427B-AB13-587B352EC474}"/>
              </a:ext>
            </a:extLst>
          </p:cNvPr>
          <p:cNvSpPr txBox="1"/>
          <p:nvPr/>
        </p:nvSpPr>
        <p:spPr>
          <a:xfrm>
            <a:off x="5280668" y="4647869"/>
            <a:ext cx="1378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Why should British people know more about the Korean War?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4FC6F7AC-5CF5-4E62-B0B5-080D9E15ED75}"/>
              </a:ext>
            </a:extLst>
          </p:cNvPr>
          <p:cNvSpPr txBox="1"/>
          <p:nvPr/>
        </p:nvSpPr>
        <p:spPr>
          <a:xfrm>
            <a:off x="1381424" y="4818491"/>
            <a:ext cx="1628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Why did the </a:t>
            </a:r>
            <a:r>
              <a:rPr lang="en-US" sz="1200">
                <a:latin typeface="Calibri" panose="020F0502020204030204" pitchFamily="34" charset="0"/>
                <a:cs typeface="Calibri" panose="020F0502020204030204" pitchFamily="34" charset="0"/>
              </a:rPr>
              <a:t>Allies win WW1?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9827952D-82B0-45B8-9D48-779239CB318C}"/>
              </a:ext>
            </a:extLst>
          </p:cNvPr>
          <p:cNvSpPr txBox="1"/>
          <p:nvPr/>
        </p:nvSpPr>
        <p:spPr>
          <a:xfrm>
            <a:off x="4035921" y="4784753"/>
            <a:ext cx="140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Why was 1940 Britain’s darkest hour?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8AB78F50-D743-47CD-AF04-0C0FCA80EB01}"/>
              </a:ext>
            </a:extLst>
          </p:cNvPr>
          <p:cNvSpPr txBox="1"/>
          <p:nvPr/>
        </p:nvSpPr>
        <p:spPr>
          <a:xfrm>
            <a:off x="6205906" y="3688528"/>
            <a:ext cx="150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Why Is the Twentieth Century the Century of Genocide?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5" name="Google Shape;171;p13">
            <a:extLst>
              <a:ext uri="{FF2B5EF4-FFF2-40B4-BE49-F238E27FC236}">
                <a16:creationId xmlns:a16="http://schemas.microsoft.com/office/drawing/2014/main" id="{2E581932-1AF1-4C8F-8F1C-B17B28819473}"/>
              </a:ext>
            </a:extLst>
          </p:cNvPr>
          <p:cNvCxnSpPr>
            <a:cxnSpLocks/>
          </p:cNvCxnSpPr>
          <p:nvPr/>
        </p:nvCxnSpPr>
        <p:spPr>
          <a:xfrm>
            <a:off x="1344361" y="5901898"/>
            <a:ext cx="393762" cy="29580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71;p13">
            <a:extLst>
              <a:ext uri="{FF2B5EF4-FFF2-40B4-BE49-F238E27FC236}">
                <a16:creationId xmlns:a16="http://schemas.microsoft.com/office/drawing/2014/main" id="{F6535223-CBB2-4F11-BCAF-9944374BEE9C}"/>
              </a:ext>
            </a:extLst>
          </p:cNvPr>
          <p:cNvCxnSpPr>
            <a:cxnSpLocks/>
          </p:cNvCxnSpPr>
          <p:nvPr/>
        </p:nvCxnSpPr>
        <p:spPr>
          <a:xfrm>
            <a:off x="2247695" y="5633864"/>
            <a:ext cx="211444" cy="439758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71;p13">
            <a:extLst>
              <a:ext uri="{FF2B5EF4-FFF2-40B4-BE49-F238E27FC236}">
                <a16:creationId xmlns:a16="http://schemas.microsoft.com/office/drawing/2014/main" id="{98D2FDFB-EFD2-4170-85D5-D813BA9D0ABF}"/>
              </a:ext>
            </a:extLst>
          </p:cNvPr>
          <p:cNvCxnSpPr/>
          <p:nvPr/>
        </p:nvCxnSpPr>
        <p:spPr>
          <a:xfrm>
            <a:off x="3552522" y="5619435"/>
            <a:ext cx="5286" cy="42018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1" name="Google Shape;171;p13">
            <a:extLst>
              <a:ext uri="{FF2B5EF4-FFF2-40B4-BE49-F238E27FC236}">
                <a16:creationId xmlns:a16="http://schemas.microsoft.com/office/drawing/2014/main" id="{55C85664-D870-49D7-BA4B-3A0B34B39BAD}"/>
              </a:ext>
            </a:extLst>
          </p:cNvPr>
          <p:cNvCxnSpPr>
            <a:cxnSpLocks/>
          </p:cNvCxnSpPr>
          <p:nvPr/>
        </p:nvCxnSpPr>
        <p:spPr>
          <a:xfrm flipV="1">
            <a:off x="7502047" y="3530070"/>
            <a:ext cx="448882" cy="113754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7" name="Google Shape;171;p13">
            <a:extLst>
              <a:ext uri="{FF2B5EF4-FFF2-40B4-BE49-F238E27FC236}">
                <a16:creationId xmlns:a16="http://schemas.microsoft.com/office/drawing/2014/main" id="{73E548CF-DD8F-451E-AD48-EDAC0D389271}"/>
              </a:ext>
            </a:extLst>
          </p:cNvPr>
          <p:cNvCxnSpPr>
            <a:cxnSpLocks/>
          </p:cNvCxnSpPr>
          <p:nvPr/>
        </p:nvCxnSpPr>
        <p:spPr>
          <a:xfrm flipV="1">
            <a:off x="5666091" y="8976145"/>
            <a:ext cx="0" cy="41506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99" name="TextBox 298">
            <a:extLst>
              <a:ext uri="{FF2B5EF4-FFF2-40B4-BE49-F238E27FC236}">
                <a16:creationId xmlns:a16="http://schemas.microsoft.com/office/drawing/2014/main" id="{5DC099DC-889C-4ED8-83E9-A67385130D0E}"/>
              </a:ext>
            </a:extLst>
          </p:cNvPr>
          <p:cNvSpPr txBox="1"/>
          <p:nvPr/>
        </p:nvSpPr>
        <p:spPr>
          <a:xfrm>
            <a:off x="4371003" y="3433560"/>
            <a:ext cx="1195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Was Elizabethan England a Golden Age?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1BE7E0DF-B293-467A-A0D5-F20550941B48}"/>
              </a:ext>
            </a:extLst>
          </p:cNvPr>
          <p:cNvSpPr txBox="1"/>
          <p:nvPr/>
        </p:nvSpPr>
        <p:spPr>
          <a:xfrm>
            <a:off x="2356584" y="3632886"/>
            <a:ext cx="2100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Why was there conflict and tension in the Gulf and Afghanistan between 1990 and 2009?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1" name="Google Shape;171;p13">
            <a:extLst>
              <a:ext uri="{FF2B5EF4-FFF2-40B4-BE49-F238E27FC236}">
                <a16:creationId xmlns:a16="http://schemas.microsoft.com/office/drawing/2014/main" id="{5C309A7C-BBFB-4FE4-B6CA-66F53F284665}"/>
              </a:ext>
            </a:extLst>
          </p:cNvPr>
          <p:cNvCxnSpPr>
            <a:cxnSpLocks/>
          </p:cNvCxnSpPr>
          <p:nvPr/>
        </p:nvCxnSpPr>
        <p:spPr>
          <a:xfrm flipH="1" flipV="1">
            <a:off x="4873961" y="3084799"/>
            <a:ext cx="16432" cy="374071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3" name="Google Shape;171;p13">
            <a:extLst>
              <a:ext uri="{FF2B5EF4-FFF2-40B4-BE49-F238E27FC236}">
                <a16:creationId xmlns:a16="http://schemas.microsoft.com/office/drawing/2014/main" id="{CBCAD01B-98CB-49FC-B3F2-BC2F5A2C6FBE}"/>
              </a:ext>
            </a:extLst>
          </p:cNvPr>
          <p:cNvCxnSpPr>
            <a:cxnSpLocks/>
            <a:stCxn id="254" idx="3"/>
          </p:cNvCxnSpPr>
          <p:nvPr/>
        </p:nvCxnSpPr>
        <p:spPr>
          <a:xfrm>
            <a:off x="7980066" y="4684934"/>
            <a:ext cx="531798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E30987A-41FA-41F3-9EE8-17FFAB4497EA}"/>
              </a:ext>
            </a:extLst>
          </p:cNvPr>
          <p:cNvSpPr txBox="1"/>
          <p:nvPr/>
        </p:nvSpPr>
        <p:spPr>
          <a:xfrm>
            <a:off x="1056535" y="1281035"/>
            <a:ext cx="10048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does Germany change between 1890 and 1945?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3BFE9FC1-0AA8-4A54-969A-F07E0EC9D595}"/>
              </a:ext>
            </a:extLst>
          </p:cNvPr>
          <p:cNvSpPr txBox="1"/>
          <p:nvPr/>
        </p:nvSpPr>
        <p:spPr>
          <a:xfrm>
            <a:off x="699973" y="3636927"/>
            <a:ext cx="1626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has migration and Empire changed Britain?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6" name="Google Shape;171;p13">
            <a:extLst>
              <a:ext uri="{FF2B5EF4-FFF2-40B4-BE49-F238E27FC236}">
                <a16:creationId xmlns:a16="http://schemas.microsoft.com/office/drawing/2014/main" id="{98E12360-8E94-4F69-8EAF-9D2014857E4E}"/>
              </a:ext>
            </a:extLst>
          </p:cNvPr>
          <p:cNvCxnSpPr>
            <a:cxnSpLocks/>
          </p:cNvCxnSpPr>
          <p:nvPr/>
        </p:nvCxnSpPr>
        <p:spPr>
          <a:xfrm>
            <a:off x="3326631" y="2602436"/>
            <a:ext cx="0" cy="480847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1" name="Google Shape;171;p13">
            <a:extLst>
              <a:ext uri="{FF2B5EF4-FFF2-40B4-BE49-F238E27FC236}">
                <a16:creationId xmlns:a16="http://schemas.microsoft.com/office/drawing/2014/main" id="{A70CB833-E4F6-4EB3-A755-9A01432606A8}"/>
              </a:ext>
            </a:extLst>
          </p:cNvPr>
          <p:cNvCxnSpPr>
            <a:cxnSpLocks/>
          </p:cNvCxnSpPr>
          <p:nvPr/>
        </p:nvCxnSpPr>
        <p:spPr>
          <a:xfrm flipH="1">
            <a:off x="870799" y="2348855"/>
            <a:ext cx="335044" cy="519284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13" name="TextBox 312">
            <a:extLst>
              <a:ext uri="{FF2B5EF4-FFF2-40B4-BE49-F238E27FC236}">
                <a16:creationId xmlns:a16="http://schemas.microsoft.com/office/drawing/2014/main" id="{D7A11401-6BBD-4E70-8E9A-A8D02F556828}"/>
              </a:ext>
            </a:extLst>
          </p:cNvPr>
          <p:cNvSpPr txBox="1"/>
          <p:nvPr/>
        </p:nvSpPr>
        <p:spPr>
          <a:xfrm>
            <a:off x="1942646" y="839165"/>
            <a:ext cx="1694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did Britain change between 1930 and 1997?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7DAF6376-3937-457E-BFEC-1ACEA6A03B97}"/>
              </a:ext>
            </a:extLst>
          </p:cNvPr>
          <p:cNvSpPr txBox="1"/>
          <p:nvPr/>
        </p:nvSpPr>
        <p:spPr>
          <a:xfrm>
            <a:off x="3507123" y="885263"/>
            <a:ext cx="1709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African Kingdoms c.1400–c.1800: four case studies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29F68FEF-CB0D-42FB-8EDE-7DCCAA4A81EF}"/>
              </a:ext>
            </a:extLst>
          </p:cNvPr>
          <p:cNvSpPr txBox="1"/>
          <p:nvPr/>
        </p:nvSpPr>
        <p:spPr>
          <a:xfrm>
            <a:off x="7025356" y="750459"/>
            <a:ext cx="1004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Civil Rights in the USA 1865–1992</a:t>
            </a:r>
          </a:p>
        </p:txBody>
      </p:sp>
      <p:cxnSp>
        <p:nvCxnSpPr>
          <p:cNvPr id="320" name="Google Shape;171;p13">
            <a:extLst>
              <a:ext uri="{FF2B5EF4-FFF2-40B4-BE49-F238E27FC236}">
                <a16:creationId xmlns:a16="http://schemas.microsoft.com/office/drawing/2014/main" id="{F3938DD0-23D2-461B-A633-59B283FE04D6}"/>
              </a:ext>
            </a:extLst>
          </p:cNvPr>
          <p:cNvCxnSpPr>
            <a:cxnSpLocks/>
          </p:cNvCxnSpPr>
          <p:nvPr/>
        </p:nvCxnSpPr>
        <p:spPr>
          <a:xfrm flipV="1">
            <a:off x="2449385" y="375848"/>
            <a:ext cx="0" cy="435723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71;p13">
            <a:extLst>
              <a:ext uri="{FF2B5EF4-FFF2-40B4-BE49-F238E27FC236}">
                <a16:creationId xmlns:a16="http://schemas.microsoft.com/office/drawing/2014/main" id="{7A463171-5600-4703-92F8-C31D25E91F0D}"/>
              </a:ext>
            </a:extLst>
          </p:cNvPr>
          <p:cNvCxnSpPr>
            <a:cxnSpLocks/>
          </p:cNvCxnSpPr>
          <p:nvPr/>
        </p:nvCxnSpPr>
        <p:spPr>
          <a:xfrm flipV="1">
            <a:off x="4150341" y="444500"/>
            <a:ext cx="0" cy="378565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BE98D56-0C43-873C-4CB7-D3201D4B955B}"/>
              </a:ext>
            </a:extLst>
          </p:cNvPr>
          <p:cNvSpPr txBox="1"/>
          <p:nvPr/>
        </p:nvSpPr>
        <p:spPr>
          <a:xfrm>
            <a:off x="87760" y="5186755"/>
            <a:ext cx="1707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How  far did the Liberals transform England at the start of the 20</a:t>
            </a:r>
            <a:r>
              <a:rPr lang="en-GB" sz="1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 century?</a:t>
            </a:r>
          </a:p>
        </p:txBody>
      </p:sp>
      <p:cxnSp>
        <p:nvCxnSpPr>
          <p:cNvPr id="6" name="Google Shape;171;p13">
            <a:extLst>
              <a:ext uri="{FF2B5EF4-FFF2-40B4-BE49-F238E27FC236}">
                <a16:creationId xmlns:a16="http://schemas.microsoft.com/office/drawing/2014/main" id="{102A95E2-0005-19DE-BBDE-EBFA99698B20}"/>
              </a:ext>
            </a:extLst>
          </p:cNvPr>
          <p:cNvCxnSpPr>
            <a:cxnSpLocks/>
          </p:cNvCxnSpPr>
          <p:nvPr/>
        </p:nvCxnSpPr>
        <p:spPr>
          <a:xfrm flipV="1">
            <a:off x="7477100" y="344778"/>
            <a:ext cx="0" cy="378565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2" name="Google Shape;171;p13">
            <a:extLst>
              <a:ext uri="{FF2B5EF4-FFF2-40B4-BE49-F238E27FC236}">
                <a16:creationId xmlns:a16="http://schemas.microsoft.com/office/drawing/2014/main" id="{73DBC8C7-8ABD-0517-7D6E-F49E58E9A6BD}"/>
              </a:ext>
            </a:extLst>
          </p:cNvPr>
          <p:cNvCxnSpPr/>
          <p:nvPr/>
        </p:nvCxnSpPr>
        <p:spPr>
          <a:xfrm>
            <a:off x="4770209" y="5657362"/>
            <a:ext cx="5286" cy="42018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3" name="Google Shape;171;p13">
            <a:extLst>
              <a:ext uri="{FF2B5EF4-FFF2-40B4-BE49-F238E27FC236}">
                <a16:creationId xmlns:a16="http://schemas.microsoft.com/office/drawing/2014/main" id="{EE296443-29E8-F99E-1D71-0E2F5FF86F1B}"/>
              </a:ext>
            </a:extLst>
          </p:cNvPr>
          <p:cNvCxnSpPr/>
          <p:nvPr/>
        </p:nvCxnSpPr>
        <p:spPr>
          <a:xfrm>
            <a:off x="6046919" y="5642965"/>
            <a:ext cx="5286" cy="420182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5" name="Google Shape;171;p13">
            <a:extLst>
              <a:ext uri="{FF2B5EF4-FFF2-40B4-BE49-F238E27FC236}">
                <a16:creationId xmlns:a16="http://schemas.microsoft.com/office/drawing/2014/main" id="{483DEB92-B627-FE31-69F1-F477EF502C7A}"/>
              </a:ext>
            </a:extLst>
          </p:cNvPr>
          <p:cNvCxnSpPr>
            <a:cxnSpLocks/>
          </p:cNvCxnSpPr>
          <p:nvPr/>
        </p:nvCxnSpPr>
        <p:spPr>
          <a:xfrm flipH="1" flipV="1">
            <a:off x="3663739" y="3187091"/>
            <a:ext cx="16432" cy="374071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6" name="Google Shape;171;p13">
            <a:extLst>
              <a:ext uri="{FF2B5EF4-FFF2-40B4-BE49-F238E27FC236}">
                <a16:creationId xmlns:a16="http://schemas.microsoft.com/office/drawing/2014/main" id="{CC5AAA68-3D82-62C2-035F-B15EB84CB245}"/>
              </a:ext>
            </a:extLst>
          </p:cNvPr>
          <p:cNvCxnSpPr>
            <a:cxnSpLocks/>
          </p:cNvCxnSpPr>
          <p:nvPr/>
        </p:nvCxnSpPr>
        <p:spPr>
          <a:xfrm flipH="1" flipV="1">
            <a:off x="1480649" y="3237786"/>
            <a:ext cx="16432" cy="374071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108BF821-8BF7-3CDF-9FE9-53FFA14A08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83449" y="13197041"/>
            <a:ext cx="717112" cy="76807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32432668-E9AC-23B9-C627-4DDCB154FD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61142" y="13204245"/>
            <a:ext cx="501535" cy="794356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67BD0CF-15D6-701C-FF7A-FF7CC8705F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829951" y="13092637"/>
            <a:ext cx="483268" cy="59727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ED1C74DA-7D99-311D-B875-800CBEF543E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23730" y="12606687"/>
            <a:ext cx="343912" cy="461665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BD73EE3D-4656-3B99-72AE-1DEA047CA65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947878" y="12218516"/>
            <a:ext cx="711415" cy="66821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B0C5AD66-B878-B891-CC5C-3AE0CF89A1D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926946" y="10204541"/>
            <a:ext cx="703070" cy="74765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F83EF5C6-A477-398E-23F0-1B4473DC549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515643" y="7862371"/>
            <a:ext cx="791892" cy="73738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BF84313E-29CA-0B50-6B14-320519A293F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354903" y="7971703"/>
            <a:ext cx="553529" cy="62007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DE9D7237-57DD-C0D6-ACC4-88E5C42C679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406589" y="7847679"/>
            <a:ext cx="987830" cy="78457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00BA889C-68F3-E119-80CE-1BF91E996CA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2446105" y="7947927"/>
            <a:ext cx="682153" cy="694280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E73830CF-3AB0-D147-A726-978338BB02FC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733954" y="6583897"/>
            <a:ext cx="775473" cy="797450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13102DD5-1083-0D37-651C-796402434A07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340826" y="6589810"/>
            <a:ext cx="766824" cy="714259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4C87AEF9-AD3F-DC3B-B459-7676FBDAC7B5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527895" y="6603079"/>
            <a:ext cx="705515" cy="751777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CB953632-25C3-7D3B-ACAF-8E746FDEE1D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820963" y="4110342"/>
            <a:ext cx="692955" cy="985436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85F26883-96F3-A685-E135-EA74DAA74A83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479698" y="2845646"/>
            <a:ext cx="691927" cy="831825"/>
          </a:xfrm>
          <a:prstGeom prst="rect">
            <a:avLst/>
          </a:prstGeom>
        </p:spPr>
      </p:pic>
      <p:cxnSp>
        <p:nvCxnSpPr>
          <p:cNvPr id="3" name="Google Shape;171;p13">
            <a:extLst>
              <a:ext uri="{FF2B5EF4-FFF2-40B4-BE49-F238E27FC236}">
                <a16:creationId xmlns:a16="http://schemas.microsoft.com/office/drawing/2014/main" id="{1964AF31-0FBF-E40B-E7B3-4BE2219ADC06}"/>
              </a:ext>
            </a:extLst>
          </p:cNvPr>
          <p:cNvCxnSpPr>
            <a:cxnSpLocks/>
          </p:cNvCxnSpPr>
          <p:nvPr/>
        </p:nvCxnSpPr>
        <p:spPr>
          <a:xfrm>
            <a:off x="2823167" y="11229881"/>
            <a:ext cx="3961" cy="393247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0A98E6B-16E5-A591-4BC6-2F5276B4C7FA}"/>
              </a:ext>
            </a:extLst>
          </p:cNvPr>
          <p:cNvSpPr txBox="1"/>
          <p:nvPr/>
        </p:nvSpPr>
        <p:spPr>
          <a:xfrm>
            <a:off x="1650047" y="10692890"/>
            <a:ext cx="1698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How do the early Tudors change England?</a:t>
            </a:r>
            <a:endParaRPr lang="en-GB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86B22E-C5B5-4A0C-C062-EB860DE816A2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583344" y="12091314"/>
            <a:ext cx="527370" cy="5932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3E5CC-42C7-BE18-75A8-2B5A67483320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610598" y="12091314"/>
            <a:ext cx="520396" cy="485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545FD72-03EA-A0BB-AA96-7008F375ECEC}"/>
              </a:ext>
            </a:extLst>
          </p:cNvPr>
          <p:cNvSpPr txBox="1"/>
          <p:nvPr/>
        </p:nvSpPr>
        <p:spPr>
          <a:xfrm>
            <a:off x="46327" y="16496091"/>
            <a:ext cx="970720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Houlton School History curriculum will provide all our students with an academically rigorous, stimulating and fulfilling experience of studying the past.  Through a wide-ranging, deeply planned and knowledge rich curriculum, spanning the worlds history over 2,000 years, students will be exposed to a rich store of cultural capital to which they are entitled and as a result develop a rich armory of analytical skills.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2D2708-8AC5-6EA1-4016-70C2078B0A93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5796607" y="6545087"/>
            <a:ext cx="580042" cy="8873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13689</TotalTime>
  <Words>368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Baker</dc:creator>
  <cp:lastModifiedBy>Jamie Abbott</cp:lastModifiedBy>
  <cp:revision>137</cp:revision>
  <cp:lastPrinted>2021-09-17T13:09:38Z</cp:lastPrinted>
  <dcterms:modified xsi:type="dcterms:W3CDTF">2023-11-23T08:59:37Z</dcterms:modified>
</cp:coreProperties>
</file>