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61" r:id="rId2"/>
    <p:sldId id="260" r:id="rId3"/>
    <p:sldId id="262" r:id="rId4"/>
    <p:sldId id="263" r:id="rId5"/>
    <p:sldId id="264" r:id="rId6"/>
    <p:sldId id="265" r:id="rId7"/>
    <p:sldId id="266" r:id="rId8"/>
    <p:sldId id="267" r:id="rId9"/>
    <p:sldId id="268" r:id="rId10"/>
    <p:sldId id="275" r:id="rId11"/>
    <p:sldId id="269" r:id="rId12"/>
    <p:sldId id="270" r:id="rId13"/>
    <p:sldId id="271" r:id="rId14"/>
    <p:sldId id="272" r:id="rId15"/>
    <p:sldId id="27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5686A"/>
    <a:srgbClr val="004F51"/>
    <a:srgbClr val="36696B"/>
    <a:srgbClr val="AB441F"/>
    <a:srgbClr val="98ABAD"/>
    <a:srgbClr val="5F2751"/>
    <a:srgbClr val="56B6B1"/>
    <a:srgbClr val="688789"/>
    <a:srgbClr val="008A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12" autoAdjust="0"/>
    <p:restoredTop sz="94660"/>
  </p:normalViewPr>
  <p:slideViewPr>
    <p:cSldViewPr snapToGrid="0">
      <p:cViewPr varScale="1">
        <p:scale>
          <a:sx n="112" d="100"/>
          <a:sy n="112" d="100"/>
        </p:scale>
        <p:origin x="396" y="9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6" d="100"/>
          <a:sy n="66" d="100"/>
        </p:scale>
        <p:origin x="154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5D5FC5C-A25A-43D2-B0B8-BB28B40F3C4C}" type="datetimeFigureOut">
              <a:rPr lang="en-GB" smtClean="0"/>
              <a:t>27/11/2024</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Tree>
    <p:extLst>
      <p:ext uri="{BB962C8B-B14F-4D97-AF65-F5344CB8AC3E}">
        <p14:creationId xmlns:p14="http://schemas.microsoft.com/office/powerpoint/2010/main" val="15887986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EA3795-A176-4F3C-9734-A5FF3DD5A61E}" type="datetimeFigureOut">
              <a:rPr lang="en-GB" smtClean="0"/>
              <a:t>27/11/2024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80AC3F-C265-429B-B07F-D2F3C1DD8774}" type="slidenum">
              <a:rPr lang="en-GB" smtClean="0"/>
              <a:t>‹#›</a:t>
            </a:fld>
            <a:endParaRPr lang="en-GB"/>
          </a:p>
        </p:txBody>
      </p:sp>
    </p:spTree>
    <p:extLst>
      <p:ext uri="{BB962C8B-B14F-4D97-AF65-F5344CB8AC3E}">
        <p14:creationId xmlns:p14="http://schemas.microsoft.com/office/powerpoint/2010/main" val="1267049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gradFill flip="none" rotWithShape="1">
          <a:gsLst>
            <a:gs pos="90000">
              <a:srgbClr val="35686A">
                <a:lumMod val="84000"/>
                <a:lumOff val="16000"/>
              </a:srgbClr>
            </a:gs>
            <a:gs pos="56000">
              <a:srgbClr val="004F51">
                <a:alpha val="95000"/>
                <a:lumMod val="42000"/>
              </a:srgbClr>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37258" y="3727174"/>
            <a:ext cx="9917482" cy="934278"/>
          </a:xfrm>
        </p:spPr>
        <p:txBody>
          <a:bodyPr anchor="b">
            <a:noAutofit/>
          </a:bodyPr>
          <a:lstStyle>
            <a:lvl1pPr algn="ctr">
              <a:defRPr sz="5400">
                <a:solidFill>
                  <a:schemeClr val="bg1"/>
                </a:solidFill>
                <a:latin typeface="Arial" panose="020B0604020202020204" pitchFamily="34" charset="0"/>
                <a:cs typeface="Arial" panose="020B0604020202020204" pitchFamily="34" charset="0"/>
              </a:defRPr>
            </a:lvl1pPr>
          </a:lstStyle>
          <a:p>
            <a:endParaRPr lang="en-GB" dirty="0"/>
          </a:p>
        </p:txBody>
      </p:sp>
      <p:sp>
        <p:nvSpPr>
          <p:cNvPr id="3" name="Subtitle 2"/>
          <p:cNvSpPr>
            <a:spLocks noGrp="1"/>
          </p:cNvSpPr>
          <p:nvPr>
            <p:ph type="subTitle" idx="1"/>
          </p:nvPr>
        </p:nvSpPr>
        <p:spPr>
          <a:xfrm>
            <a:off x="1137258" y="4893771"/>
            <a:ext cx="9917482" cy="522962"/>
          </a:xfrm>
        </p:spPr>
        <p:txBody>
          <a:bodyPr/>
          <a:lstStyle>
            <a:lvl1pPr marL="0" indent="0" algn="ctr">
              <a:buNone/>
              <a:defRPr sz="2400" baseline="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en-GB" dirty="0"/>
          </a:p>
        </p:txBody>
      </p:sp>
      <p:sp>
        <p:nvSpPr>
          <p:cNvPr id="4" name="Date Placeholder 3"/>
          <p:cNvSpPr>
            <a:spLocks noGrp="1"/>
          </p:cNvSpPr>
          <p:nvPr>
            <p:ph type="dt" sz="half" idx="10"/>
          </p:nvPr>
        </p:nvSpPr>
        <p:spPr>
          <a:xfrm>
            <a:off x="119270" y="6356350"/>
            <a:ext cx="2431773" cy="365125"/>
          </a:xfrm>
        </p:spPr>
        <p:txBody>
          <a:bodyPr/>
          <a:lstStyle/>
          <a:p>
            <a:fld id="{E1CDCBFC-E70F-42C1-83EE-C5F609944296}" type="datetimeFigureOut">
              <a:rPr lang="en-GB" smtClean="0"/>
              <a:t>27/11/2024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a:xfrm>
            <a:off x="9640957" y="6356350"/>
            <a:ext cx="2474843" cy="365126"/>
          </a:xfrm>
        </p:spPr>
        <p:txBody>
          <a:bodyPr/>
          <a:lstStyle>
            <a:lvl1pPr>
              <a:defRPr/>
            </a:lvl1pPr>
          </a:lstStyle>
          <a:p>
            <a:endParaRPr lang="en-GB" dirty="0"/>
          </a:p>
        </p:txBody>
      </p:sp>
      <p:pic>
        <p:nvPicPr>
          <p:cNvPr id="9" name="Picture 8"/>
          <p:cNvPicPr>
            <a:picLocks noChangeAspect="1"/>
          </p:cNvPicPr>
          <p:nvPr userDrawn="1"/>
        </p:nvPicPr>
        <p:blipFill>
          <a:blip r:embed="rId2"/>
          <a:stretch>
            <a:fillRect/>
          </a:stretch>
        </p:blipFill>
        <p:spPr>
          <a:xfrm>
            <a:off x="5277678" y="227888"/>
            <a:ext cx="1739347" cy="3317258"/>
          </a:xfrm>
          <a:prstGeom prst="rect">
            <a:avLst/>
          </a:prstGeom>
        </p:spPr>
      </p:pic>
      <p:pic>
        <p:nvPicPr>
          <p:cNvPr id="8" name="Picture 7"/>
          <p:cNvPicPr/>
          <p:nvPr userDrawn="1"/>
        </p:nvPicPr>
        <p:blipFill>
          <a:blip r:embed="rId3" cstate="print">
            <a:extLst>
              <a:ext uri="{28A0092B-C50C-407E-A947-70E740481C1C}">
                <a14:useLocalDpi xmlns:a14="http://schemas.microsoft.com/office/drawing/2010/main" val="0"/>
              </a:ext>
            </a:extLst>
          </a:blip>
          <a:stretch>
            <a:fillRect/>
          </a:stretch>
        </p:blipFill>
        <p:spPr>
          <a:xfrm>
            <a:off x="9937088" y="6271591"/>
            <a:ext cx="2088373" cy="449884"/>
          </a:xfrm>
          <a:prstGeom prst="rect">
            <a:avLst/>
          </a:prstGeom>
        </p:spPr>
      </p:pic>
    </p:spTree>
    <p:extLst>
      <p:ext uri="{BB962C8B-B14F-4D97-AF65-F5344CB8AC3E}">
        <p14:creationId xmlns:p14="http://schemas.microsoft.com/office/powerpoint/2010/main" val="2768654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lvl1pPr>
              <a:defRPr>
                <a:solidFill>
                  <a:srgbClr val="004F51"/>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3" name="Vertical Text Placeholder 2"/>
          <p:cNvSpPr>
            <a:spLocks noGrp="1"/>
          </p:cNvSpPr>
          <p:nvPr>
            <p:ph type="body" orient="vert" idx="1"/>
          </p:nvPr>
        </p:nvSpPr>
        <p:spPr>
          <a:xfrm>
            <a:off x="1386216" y="365125"/>
            <a:ext cx="7186284" cy="5811838"/>
          </a:xfrm>
        </p:spPr>
        <p:txBody>
          <a:bodyPr vert="eaVert"/>
          <a:lstStyle>
            <a:lvl1pPr>
              <a:defRPr>
                <a:solidFill>
                  <a:srgbClr val="004F51"/>
                </a:solidFill>
                <a:latin typeface="Arial" panose="020B0604020202020204" pitchFamily="34" charset="0"/>
                <a:cs typeface="Arial" panose="020B0604020202020204" pitchFamily="34" charset="0"/>
              </a:defRPr>
            </a:lvl1pPr>
            <a:lvl2pPr>
              <a:defRPr>
                <a:solidFill>
                  <a:srgbClr val="004F51"/>
                </a:solidFill>
                <a:latin typeface="Arial" panose="020B0604020202020204" pitchFamily="34" charset="0"/>
                <a:cs typeface="Arial" panose="020B0604020202020204" pitchFamily="34" charset="0"/>
              </a:defRPr>
            </a:lvl2pPr>
            <a:lvl3pPr>
              <a:defRPr>
                <a:solidFill>
                  <a:srgbClr val="004F51"/>
                </a:solidFill>
                <a:latin typeface="Arial" panose="020B0604020202020204" pitchFamily="34" charset="0"/>
                <a:cs typeface="Arial" panose="020B0604020202020204" pitchFamily="34" charset="0"/>
              </a:defRPr>
            </a:lvl3pPr>
            <a:lvl4pPr>
              <a:defRPr>
                <a:solidFill>
                  <a:srgbClr val="004F51"/>
                </a:solidFill>
                <a:latin typeface="Arial" panose="020B0604020202020204" pitchFamily="34" charset="0"/>
                <a:cs typeface="Arial" panose="020B0604020202020204" pitchFamily="34" charset="0"/>
              </a:defRPr>
            </a:lvl4pPr>
            <a:lvl5pPr>
              <a:defRPr>
                <a:solidFill>
                  <a:srgbClr val="004F51"/>
                </a:solidFill>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1386216" y="6356350"/>
            <a:ext cx="2743200" cy="365125"/>
          </a:xfrm>
        </p:spPr>
        <p:txBody>
          <a:bodyPr/>
          <a:lstStyle/>
          <a:p>
            <a:fld id="{E1CDCBFC-E70F-42C1-83EE-C5F609944296}" type="datetimeFigureOut">
              <a:rPr lang="en-GB" smtClean="0"/>
              <a:t>27/11/2024</a:t>
            </a:fld>
            <a:endParaRPr lang="en-GB"/>
          </a:p>
        </p:txBody>
      </p:sp>
      <p:sp>
        <p:nvSpPr>
          <p:cNvPr id="5" name="Footer Placeholder 4"/>
          <p:cNvSpPr>
            <a:spLocks noGrp="1"/>
          </p:cNvSpPr>
          <p:nvPr>
            <p:ph type="ftr" sz="quarter" idx="11"/>
          </p:nvPr>
        </p:nvSpPr>
        <p:spPr/>
        <p:txBody>
          <a:bodyPr/>
          <a:lstStyle/>
          <a:p>
            <a:endParaRPr lang="en-GB"/>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86216" y="6410118"/>
            <a:ext cx="1904319" cy="272670"/>
          </a:xfrm>
          <a:prstGeom prst="rect">
            <a:avLst/>
          </a:prstGeom>
        </p:spPr>
      </p:pic>
      <p:sp>
        <p:nvSpPr>
          <p:cNvPr id="18" name="Rectangle 17"/>
          <p:cNvSpPr/>
          <p:nvPr userDrawn="1"/>
        </p:nvSpPr>
        <p:spPr>
          <a:xfrm>
            <a:off x="0" y="0"/>
            <a:ext cx="1202499" cy="6858000"/>
          </a:xfrm>
          <a:prstGeom prst="rect">
            <a:avLst/>
          </a:prstGeom>
          <a:solidFill>
            <a:srgbClr val="004F5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p:cNvPicPr>
            <a:picLocks noChangeAspect="1"/>
          </p:cNvPicPr>
          <p:nvPr userDrawn="1"/>
        </p:nvPicPr>
        <p:blipFill>
          <a:blip r:embed="rId3"/>
          <a:stretch>
            <a:fillRect/>
          </a:stretch>
        </p:blipFill>
        <p:spPr>
          <a:xfrm>
            <a:off x="127820" y="120001"/>
            <a:ext cx="952089" cy="1815810"/>
          </a:xfrm>
          <a:prstGeom prst="rect">
            <a:avLst/>
          </a:prstGeom>
        </p:spPr>
      </p:pic>
      <p:pic>
        <p:nvPicPr>
          <p:cNvPr id="20" name="Picture 19"/>
          <p:cNvPicPr>
            <a:picLocks noChangeAspect="1"/>
          </p:cNvPicPr>
          <p:nvPr userDrawn="1"/>
        </p:nvPicPr>
        <p:blipFill>
          <a:blip r:embed="rId4"/>
          <a:stretch>
            <a:fillRect/>
          </a:stretch>
        </p:blipFill>
        <p:spPr>
          <a:xfrm>
            <a:off x="10354847" y="6380516"/>
            <a:ext cx="1690184" cy="340959"/>
          </a:xfrm>
          <a:prstGeom prst="rect">
            <a:avLst/>
          </a:prstGeom>
        </p:spPr>
      </p:pic>
    </p:spTree>
    <p:extLst>
      <p:ext uri="{BB962C8B-B14F-4D97-AF65-F5344CB8AC3E}">
        <p14:creationId xmlns:p14="http://schemas.microsoft.com/office/powerpoint/2010/main" val="318272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4F51"/>
                </a:solidFill>
                <a:latin typeface="Arial" panose="020B0604020202020204" pitchFamily="34" charset="0"/>
                <a:cs typeface="Arial" panose="020B0604020202020204" pitchFamily="34" charset="0"/>
              </a:defRPr>
            </a:lvl1pPr>
          </a:lstStyle>
          <a:p>
            <a:endParaRPr lang="en-GB" dirty="0"/>
          </a:p>
        </p:txBody>
      </p:sp>
      <p:sp>
        <p:nvSpPr>
          <p:cNvPr id="3" name="Content Placeholder 2"/>
          <p:cNvSpPr>
            <a:spLocks noGrp="1"/>
          </p:cNvSpPr>
          <p:nvPr>
            <p:ph idx="1"/>
          </p:nvPr>
        </p:nvSpPr>
        <p:spPr/>
        <p:txBody>
          <a:bodyPr/>
          <a:lstStyle>
            <a:lvl1pPr marL="0" indent="0">
              <a:buNone/>
              <a:defRPr>
                <a:solidFill>
                  <a:srgbClr val="004F51"/>
                </a:solidFill>
                <a:latin typeface="Arial" panose="020B0604020202020204" pitchFamily="34" charset="0"/>
                <a:cs typeface="Arial" panose="020B0604020202020204" pitchFamily="34" charset="0"/>
              </a:defRPr>
            </a:lvl1pPr>
            <a:lvl2pPr marL="457200" indent="0">
              <a:buNone/>
              <a:defRPr>
                <a:solidFill>
                  <a:srgbClr val="004F51"/>
                </a:solidFill>
                <a:latin typeface="Arial" panose="020B0604020202020204" pitchFamily="34" charset="0"/>
                <a:cs typeface="Arial" panose="020B0604020202020204" pitchFamily="34" charset="0"/>
              </a:defRPr>
            </a:lvl2pPr>
            <a:lvl3pPr marL="914400" indent="0">
              <a:buNone/>
              <a:defRPr>
                <a:solidFill>
                  <a:srgbClr val="004F51"/>
                </a:solidFill>
                <a:latin typeface="Arial" panose="020B0604020202020204" pitchFamily="34" charset="0"/>
                <a:cs typeface="Arial" panose="020B0604020202020204" pitchFamily="34" charset="0"/>
              </a:defRPr>
            </a:lvl3pPr>
            <a:lvl4pPr marL="1371600" indent="0">
              <a:buNone/>
              <a:defRPr>
                <a:solidFill>
                  <a:srgbClr val="004F51"/>
                </a:solidFill>
                <a:latin typeface="Arial" panose="020B0604020202020204" pitchFamily="34" charset="0"/>
                <a:cs typeface="Arial" panose="020B0604020202020204" pitchFamily="34" charset="0"/>
              </a:defRPr>
            </a:lvl4pPr>
            <a:lvl5pPr marL="1828800" indent="0">
              <a:buNone/>
              <a:defRPr>
                <a:solidFill>
                  <a:srgbClr val="004F51"/>
                </a:solidFill>
                <a:latin typeface="Arial" panose="020B0604020202020204" pitchFamily="34" charset="0"/>
                <a:cs typeface="Arial" panose="020B0604020202020204" pitchFamily="34" charset="0"/>
              </a:defRPr>
            </a:lvl5pPr>
          </a:lstStyle>
          <a:p>
            <a:pPr lvl="0"/>
            <a:endParaRPr lang="en-US" dirty="0"/>
          </a:p>
        </p:txBody>
      </p:sp>
      <p:sp>
        <p:nvSpPr>
          <p:cNvPr id="4" name="Date Placeholder 3"/>
          <p:cNvSpPr>
            <a:spLocks noGrp="1"/>
          </p:cNvSpPr>
          <p:nvPr>
            <p:ph type="dt" sz="half" idx="10"/>
          </p:nvPr>
        </p:nvSpPr>
        <p:spPr>
          <a:xfrm>
            <a:off x="1386216" y="6356350"/>
            <a:ext cx="2195184" cy="365125"/>
          </a:xfrm>
        </p:spPr>
        <p:txBody>
          <a:bodyPr/>
          <a:lstStyle/>
          <a:p>
            <a:fld id="{E1CDCBFC-E70F-42C1-83EE-C5F609944296}" type="datetimeFigureOut">
              <a:rPr lang="en-GB" smtClean="0"/>
              <a:t>27/11/2024</a:t>
            </a:fld>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86216" y="6410118"/>
            <a:ext cx="1904319" cy="272670"/>
          </a:xfrm>
          <a:prstGeom prst="rect">
            <a:avLst/>
          </a:prstGeom>
        </p:spPr>
      </p:pic>
      <p:sp>
        <p:nvSpPr>
          <p:cNvPr id="10" name="Rectangle 9"/>
          <p:cNvSpPr/>
          <p:nvPr userDrawn="1"/>
        </p:nvSpPr>
        <p:spPr>
          <a:xfrm>
            <a:off x="0" y="0"/>
            <a:ext cx="1202499" cy="6858000"/>
          </a:xfrm>
          <a:prstGeom prst="rect">
            <a:avLst/>
          </a:prstGeom>
          <a:solidFill>
            <a:srgbClr val="004F5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p:cNvPicPr>
            <a:picLocks noChangeAspect="1"/>
          </p:cNvPicPr>
          <p:nvPr userDrawn="1"/>
        </p:nvPicPr>
        <p:blipFill>
          <a:blip r:embed="rId3"/>
          <a:stretch>
            <a:fillRect/>
          </a:stretch>
        </p:blipFill>
        <p:spPr>
          <a:xfrm>
            <a:off x="127820" y="120001"/>
            <a:ext cx="952089" cy="1815810"/>
          </a:xfrm>
          <a:prstGeom prst="rect">
            <a:avLst/>
          </a:prstGeom>
        </p:spPr>
      </p:pic>
      <p:pic>
        <p:nvPicPr>
          <p:cNvPr id="13" name="Picture 12"/>
          <p:cNvPicPr>
            <a:picLocks noChangeAspect="1"/>
          </p:cNvPicPr>
          <p:nvPr userDrawn="1"/>
        </p:nvPicPr>
        <p:blipFill>
          <a:blip r:embed="rId4"/>
          <a:stretch>
            <a:fillRect/>
          </a:stretch>
        </p:blipFill>
        <p:spPr>
          <a:xfrm>
            <a:off x="10354847" y="6380516"/>
            <a:ext cx="1690184" cy="340959"/>
          </a:xfrm>
          <a:prstGeom prst="rect">
            <a:avLst/>
          </a:prstGeom>
        </p:spPr>
      </p:pic>
    </p:spTree>
    <p:extLst>
      <p:ext uri="{BB962C8B-B14F-4D97-AF65-F5344CB8AC3E}">
        <p14:creationId xmlns:p14="http://schemas.microsoft.com/office/powerpoint/2010/main" val="3795391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3" name="Rectangle 12"/>
          <p:cNvSpPr/>
          <p:nvPr userDrawn="1"/>
        </p:nvSpPr>
        <p:spPr>
          <a:xfrm>
            <a:off x="-8351" y="0"/>
            <a:ext cx="1202499" cy="6858000"/>
          </a:xfrm>
          <a:prstGeom prst="rect">
            <a:avLst/>
          </a:prstGeom>
          <a:gradFill flip="none" rotWithShape="1">
            <a:gsLst>
              <a:gs pos="85000">
                <a:srgbClr val="35686A">
                  <a:lumMod val="84000"/>
                  <a:lumOff val="16000"/>
                </a:srgbClr>
              </a:gs>
              <a:gs pos="28000">
                <a:srgbClr val="004F51"/>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1503122" y="1709738"/>
            <a:ext cx="9844327" cy="2852737"/>
          </a:xfrm>
        </p:spPr>
        <p:txBody>
          <a:bodyPr anchor="b"/>
          <a:lstStyle>
            <a:lvl1pPr>
              <a:defRPr sz="6000">
                <a:solidFill>
                  <a:srgbClr val="004F51"/>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3" name="Text Placeholder 2"/>
          <p:cNvSpPr>
            <a:spLocks noGrp="1"/>
          </p:cNvSpPr>
          <p:nvPr>
            <p:ph type="body" idx="1"/>
          </p:nvPr>
        </p:nvSpPr>
        <p:spPr>
          <a:xfrm>
            <a:off x="1503122" y="4589463"/>
            <a:ext cx="9844328" cy="1500187"/>
          </a:xfrm>
        </p:spPr>
        <p:txBody>
          <a:bodyPr/>
          <a:lstStyle>
            <a:lvl1pPr marL="0" indent="0">
              <a:buNone/>
              <a:defRPr sz="2400">
                <a:solidFill>
                  <a:srgbClr val="004F5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1351722" y="6356350"/>
            <a:ext cx="2229678" cy="365125"/>
          </a:xfrm>
        </p:spPr>
        <p:txBody>
          <a:bodyPr/>
          <a:lstStyle/>
          <a:p>
            <a:fld id="{E1CDCBFC-E70F-42C1-83EE-C5F609944296}" type="datetimeFigureOut">
              <a:rPr lang="en-GB" smtClean="0"/>
              <a:t>27/11/2024</a:t>
            </a:fld>
            <a:endParaRPr lang="en-GB" dirty="0"/>
          </a:p>
        </p:txBody>
      </p:sp>
      <p:sp>
        <p:nvSpPr>
          <p:cNvPr id="5" name="Footer Placeholder 4"/>
          <p:cNvSpPr>
            <a:spLocks noGrp="1"/>
          </p:cNvSpPr>
          <p:nvPr>
            <p:ph type="ftr" sz="quarter" idx="11"/>
          </p:nvPr>
        </p:nvSpPr>
        <p:spPr/>
        <p:txBody>
          <a:bodyPr/>
          <a:lstStyle/>
          <a:p>
            <a:endParaRPr lang="en-GB"/>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86216" y="6410118"/>
            <a:ext cx="1904319" cy="272670"/>
          </a:xfrm>
          <a:prstGeom prst="rect">
            <a:avLst/>
          </a:prstGeom>
        </p:spPr>
      </p:pic>
      <p:sp>
        <p:nvSpPr>
          <p:cNvPr id="16" name="Rectangle 15"/>
          <p:cNvSpPr/>
          <p:nvPr userDrawn="1"/>
        </p:nvSpPr>
        <p:spPr>
          <a:xfrm>
            <a:off x="0" y="0"/>
            <a:ext cx="1202499" cy="6858000"/>
          </a:xfrm>
          <a:prstGeom prst="rect">
            <a:avLst/>
          </a:prstGeom>
          <a:solidFill>
            <a:srgbClr val="004F5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7" name="Picture 16"/>
          <p:cNvPicPr>
            <a:picLocks noChangeAspect="1"/>
          </p:cNvPicPr>
          <p:nvPr userDrawn="1"/>
        </p:nvPicPr>
        <p:blipFill>
          <a:blip r:embed="rId3"/>
          <a:stretch>
            <a:fillRect/>
          </a:stretch>
        </p:blipFill>
        <p:spPr>
          <a:xfrm>
            <a:off x="127820" y="120001"/>
            <a:ext cx="952089" cy="1815810"/>
          </a:xfrm>
          <a:prstGeom prst="rect">
            <a:avLst/>
          </a:prstGeom>
        </p:spPr>
      </p:pic>
      <p:pic>
        <p:nvPicPr>
          <p:cNvPr id="18" name="Picture 17"/>
          <p:cNvPicPr>
            <a:picLocks noChangeAspect="1"/>
          </p:cNvPicPr>
          <p:nvPr userDrawn="1"/>
        </p:nvPicPr>
        <p:blipFill>
          <a:blip r:embed="rId4"/>
          <a:stretch>
            <a:fillRect/>
          </a:stretch>
        </p:blipFill>
        <p:spPr>
          <a:xfrm>
            <a:off x="10354847" y="6380516"/>
            <a:ext cx="1690184" cy="340959"/>
          </a:xfrm>
          <a:prstGeom prst="rect">
            <a:avLst/>
          </a:prstGeom>
        </p:spPr>
      </p:pic>
    </p:spTree>
    <p:extLst>
      <p:ext uri="{BB962C8B-B14F-4D97-AF65-F5344CB8AC3E}">
        <p14:creationId xmlns:p14="http://schemas.microsoft.com/office/powerpoint/2010/main" val="1589527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4F51"/>
                </a:solidFill>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3" name="Content Placeholder 2"/>
          <p:cNvSpPr>
            <a:spLocks noGrp="1"/>
          </p:cNvSpPr>
          <p:nvPr>
            <p:ph sz="half" idx="1"/>
          </p:nvPr>
        </p:nvSpPr>
        <p:spPr>
          <a:xfrm>
            <a:off x="1386216" y="1825625"/>
            <a:ext cx="4633584" cy="4351338"/>
          </a:xfrm>
        </p:spPr>
        <p:txBody>
          <a:bodyPr/>
          <a:lstStyle>
            <a:lvl1pPr>
              <a:defRPr>
                <a:solidFill>
                  <a:srgbClr val="004F51"/>
                </a:solidFill>
                <a:latin typeface="Arial" panose="020B0604020202020204" pitchFamily="34" charset="0"/>
                <a:cs typeface="Arial" panose="020B0604020202020204" pitchFamily="34" charset="0"/>
              </a:defRPr>
            </a:lvl1pPr>
            <a:lvl2pPr>
              <a:defRPr>
                <a:solidFill>
                  <a:srgbClr val="004F51"/>
                </a:solidFill>
                <a:latin typeface="Arial" panose="020B0604020202020204" pitchFamily="34" charset="0"/>
                <a:cs typeface="Arial" panose="020B0604020202020204" pitchFamily="34" charset="0"/>
              </a:defRPr>
            </a:lvl2pPr>
            <a:lvl3pPr>
              <a:defRPr>
                <a:solidFill>
                  <a:srgbClr val="004F51"/>
                </a:solidFill>
                <a:latin typeface="Arial" panose="020B0604020202020204" pitchFamily="34" charset="0"/>
                <a:cs typeface="Arial" panose="020B0604020202020204" pitchFamily="34" charset="0"/>
              </a:defRPr>
            </a:lvl3pPr>
            <a:lvl4pPr>
              <a:defRPr>
                <a:solidFill>
                  <a:srgbClr val="004F51"/>
                </a:solidFill>
                <a:latin typeface="Arial" panose="020B0604020202020204" pitchFamily="34" charset="0"/>
                <a:cs typeface="Arial" panose="020B0604020202020204" pitchFamily="34" charset="0"/>
              </a:defRPr>
            </a:lvl4pPr>
            <a:lvl5pPr>
              <a:defRPr>
                <a:solidFill>
                  <a:srgbClr val="004F51"/>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lvl1pPr>
              <a:defRPr>
                <a:solidFill>
                  <a:srgbClr val="004F51"/>
                </a:solidFill>
                <a:latin typeface="Arial" panose="020B0604020202020204" pitchFamily="34" charset="0"/>
                <a:cs typeface="Arial" panose="020B0604020202020204" pitchFamily="34" charset="0"/>
              </a:defRPr>
            </a:lvl1pPr>
            <a:lvl2pPr>
              <a:defRPr>
                <a:solidFill>
                  <a:srgbClr val="004F51"/>
                </a:solidFill>
                <a:latin typeface="Arial" panose="020B0604020202020204" pitchFamily="34" charset="0"/>
                <a:cs typeface="Arial" panose="020B0604020202020204" pitchFamily="34" charset="0"/>
              </a:defRPr>
            </a:lvl2pPr>
            <a:lvl3pPr>
              <a:defRPr>
                <a:solidFill>
                  <a:srgbClr val="004F51"/>
                </a:solidFill>
                <a:latin typeface="Arial" panose="020B0604020202020204" pitchFamily="34" charset="0"/>
                <a:cs typeface="Arial" panose="020B0604020202020204" pitchFamily="34" charset="0"/>
              </a:defRPr>
            </a:lvl3pPr>
            <a:lvl4pPr>
              <a:defRPr>
                <a:solidFill>
                  <a:srgbClr val="004F51"/>
                </a:solidFill>
                <a:latin typeface="Arial" panose="020B0604020202020204" pitchFamily="34" charset="0"/>
                <a:cs typeface="Arial" panose="020B0604020202020204" pitchFamily="34" charset="0"/>
              </a:defRPr>
            </a:lvl4pPr>
            <a:lvl5pPr>
              <a:defRPr>
                <a:solidFill>
                  <a:srgbClr val="004F51"/>
                </a:solidFill>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1386216" y="6356350"/>
            <a:ext cx="2195184" cy="365125"/>
          </a:xfrm>
        </p:spPr>
        <p:txBody>
          <a:bodyPr/>
          <a:lstStyle/>
          <a:p>
            <a:fld id="{E1CDCBFC-E70F-42C1-83EE-C5F609944296}" type="datetimeFigureOut">
              <a:rPr lang="en-GB" smtClean="0"/>
              <a:t>27/11/2024</a:t>
            </a:fld>
            <a:endParaRPr lang="en-GB"/>
          </a:p>
        </p:txBody>
      </p:sp>
      <p:sp>
        <p:nvSpPr>
          <p:cNvPr id="6" name="Footer Placeholder 5"/>
          <p:cNvSpPr>
            <a:spLocks noGrp="1"/>
          </p:cNvSpPr>
          <p:nvPr>
            <p:ph type="ftr" sz="quarter" idx="11"/>
          </p:nvPr>
        </p:nvSpPr>
        <p:spPr/>
        <p:txBody>
          <a:bodyPr/>
          <a:lstStyle/>
          <a:p>
            <a:endParaRPr lang="en-GB"/>
          </a:p>
        </p:txBody>
      </p:sp>
      <p:sp>
        <p:nvSpPr>
          <p:cNvPr id="8" name="Rectangle 7"/>
          <p:cNvSpPr/>
          <p:nvPr userDrawn="1"/>
        </p:nvSpPr>
        <p:spPr>
          <a:xfrm>
            <a:off x="0" y="0"/>
            <a:ext cx="1202499" cy="6858000"/>
          </a:xfrm>
          <a:prstGeom prst="rect">
            <a:avLst/>
          </a:prstGeom>
          <a:gradFill flip="none" rotWithShape="1">
            <a:gsLst>
              <a:gs pos="0">
                <a:srgbClr val="56B6B1"/>
              </a:gs>
              <a:gs pos="100000">
                <a:srgbClr val="004F51"/>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3717" y="100209"/>
            <a:ext cx="833316" cy="1590806"/>
          </a:xfrm>
          <a:prstGeom prst="rect">
            <a:avLst/>
          </a:prstGeom>
        </p:spPr>
      </p:pic>
      <p:sp>
        <p:nvSpPr>
          <p:cNvPr id="10" name="Rectangle 9"/>
          <p:cNvSpPr/>
          <p:nvPr userDrawn="1"/>
        </p:nvSpPr>
        <p:spPr>
          <a:xfrm>
            <a:off x="0" y="0"/>
            <a:ext cx="1202499" cy="6858000"/>
          </a:xfrm>
          <a:prstGeom prst="rect">
            <a:avLst/>
          </a:prstGeom>
          <a:solidFill>
            <a:srgbClr val="004F5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p:cNvPicPr>
            <a:picLocks noChangeAspect="1"/>
          </p:cNvPicPr>
          <p:nvPr userDrawn="1"/>
        </p:nvPicPr>
        <p:blipFill>
          <a:blip r:embed="rId3"/>
          <a:stretch>
            <a:fillRect/>
          </a:stretch>
        </p:blipFill>
        <p:spPr>
          <a:xfrm>
            <a:off x="10354847" y="6380516"/>
            <a:ext cx="1690184" cy="340959"/>
          </a:xfrm>
          <a:prstGeom prst="rect">
            <a:avLst/>
          </a:prstGeom>
        </p:spPr>
      </p:pic>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386216" y="6410118"/>
            <a:ext cx="1904319" cy="272670"/>
          </a:xfrm>
          <a:prstGeom prst="rect">
            <a:avLst/>
          </a:prstGeom>
        </p:spPr>
      </p:pic>
      <p:pic>
        <p:nvPicPr>
          <p:cNvPr id="14" name="Picture 13"/>
          <p:cNvPicPr>
            <a:picLocks noChangeAspect="1"/>
          </p:cNvPicPr>
          <p:nvPr userDrawn="1"/>
        </p:nvPicPr>
        <p:blipFill>
          <a:blip r:embed="rId5"/>
          <a:stretch>
            <a:fillRect/>
          </a:stretch>
        </p:blipFill>
        <p:spPr>
          <a:xfrm>
            <a:off x="127820" y="120001"/>
            <a:ext cx="952089" cy="1815810"/>
          </a:xfrm>
          <a:prstGeom prst="rect">
            <a:avLst/>
          </a:prstGeom>
        </p:spPr>
      </p:pic>
    </p:spTree>
    <p:extLst>
      <p:ext uri="{BB962C8B-B14F-4D97-AF65-F5344CB8AC3E}">
        <p14:creationId xmlns:p14="http://schemas.microsoft.com/office/powerpoint/2010/main" val="2911012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7124" y="365125"/>
            <a:ext cx="9978264" cy="1325563"/>
          </a:xfrm>
        </p:spPr>
        <p:txBody>
          <a:bodyPr/>
          <a:lstStyle>
            <a:lvl1pPr>
              <a:defRPr>
                <a:solidFill>
                  <a:srgbClr val="004F51"/>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3" name="Text Placeholder 2"/>
          <p:cNvSpPr>
            <a:spLocks noGrp="1"/>
          </p:cNvSpPr>
          <p:nvPr>
            <p:ph type="body" idx="1"/>
          </p:nvPr>
        </p:nvSpPr>
        <p:spPr>
          <a:xfrm>
            <a:off x="1377124" y="1681163"/>
            <a:ext cx="4620451" cy="823912"/>
          </a:xfrm>
        </p:spPr>
        <p:txBody>
          <a:bodyPr anchor="b"/>
          <a:lstStyle>
            <a:lvl1pPr marL="0" indent="0">
              <a:buNone/>
              <a:defRPr sz="2400" b="1">
                <a:solidFill>
                  <a:srgbClr val="004F5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1377124" y="2505075"/>
            <a:ext cx="4620451" cy="3684588"/>
          </a:xfrm>
        </p:spPr>
        <p:txBody>
          <a:bodyPr/>
          <a:lstStyle>
            <a:lvl1pPr>
              <a:defRPr>
                <a:solidFill>
                  <a:srgbClr val="004F51"/>
                </a:solidFill>
                <a:latin typeface="Arial" panose="020B0604020202020204" pitchFamily="34" charset="0"/>
                <a:cs typeface="Arial" panose="020B0604020202020204" pitchFamily="34" charset="0"/>
              </a:defRPr>
            </a:lvl1pPr>
            <a:lvl2pPr>
              <a:defRPr>
                <a:solidFill>
                  <a:srgbClr val="004F51"/>
                </a:solidFill>
                <a:latin typeface="Arial" panose="020B0604020202020204" pitchFamily="34" charset="0"/>
                <a:cs typeface="Arial" panose="020B0604020202020204" pitchFamily="34" charset="0"/>
              </a:defRPr>
            </a:lvl2pPr>
            <a:lvl3pPr>
              <a:defRPr>
                <a:solidFill>
                  <a:srgbClr val="004F51"/>
                </a:solidFill>
                <a:latin typeface="Arial" panose="020B0604020202020204" pitchFamily="34" charset="0"/>
                <a:cs typeface="Arial" panose="020B0604020202020204" pitchFamily="34" charset="0"/>
              </a:defRPr>
            </a:lvl3pPr>
            <a:lvl4pPr>
              <a:defRPr>
                <a:solidFill>
                  <a:srgbClr val="004F51"/>
                </a:solidFill>
                <a:latin typeface="Arial" panose="020B0604020202020204" pitchFamily="34" charset="0"/>
                <a:cs typeface="Arial" panose="020B0604020202020204" pitchFamily="34" charset="0"/>
              </a:defRPr>
            </a:lvl4pPr>
            <a:lvl5pPr>
              <a:defRPr>
                <a:solidFill>
                  <a:srgbClr val="004F51"/>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solidFill>
                  <a:srgbClr val="004F5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a:solidFill>
                  <a:srgbClr val="004F51"/>
                </a:solidFill>
                <a:latin typeface="Arial" panose="020B0604020202020204" pitchFamily="34" charset="0"/>
                <a:cs typeface="Arial" panose="020B0604020202020204" pitchFamily="34" charset="0"/>
              </a:defRPr>
            </a:lvl1pPr>
            <a:lvl2pPr>
              <a:defRPr>
                <a:solidFill>
                  <a:srgbClr val="004F51"/>
                </a:solidFill>
                <a:latin typeface="Arial" panose="020B0604020202020204" pitchFamily="34" charset="0"/>
                <a:cs typeface="Arial" panose="020B0604020202020204" pitchFamily="34" charset="0"/>
              </a:defRPr>
            </a:lvl2pPr>
            <a:lvl3pPr>
              <a:defRPr>
                <a:solidFill>
                  <a:srgbClr val="004F51"/>
                </a:solidFill>
                <a:latin typeface="Arial" panose="020B0604020202020204" pitchFamily="34" charset="0"/>
                <a:cs typeface="Arial" panose="020B0604020202020204" pitchFamily="34" charset="0"/>
              </a:defRPr>
            </a:lvl3pPr>
            <a:lvl4pPr>
              <a:defRPr>
                <a:solidFill>
                  <a:srgbClr val="004F51"/>
                </a:solidFill>
                <a:latin typeface="Arial" panose="020B0604020202020204" pitchFamily="34" charset="0"/>
                <a:cs typeface="Arial" panose="020B0604020202020204" pitchFamily="34" charset="0"/>
              </a:defRPr>
            </a:lvl4pPr>
            <a:lvl5pPr>
              <a:defRPr>
                <a:solidFill>
                  <a:srgbClr val="004F51"/>
                </a:solidFill>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1CDCBFC-E70F-42C1-83EE-C5F609944296}" type="datetimeFigureOut">
              <a:rPr lang="en-GB" smtClean="0"/>
              <a:t>27/11/2024</a:t>
            </a:fld>
            <a:endParaRPr lang="en-GB"/>
          </a:p>
        </p:txBody>
      </p:sp>
      <p:sp>
        <p:nvSpPr>
          <p:cNvPr id="8" name="Footer Placeholder 7"/>
          <p:cNvSpPr>
            <a:spLocks noGrp="1"/>
          </p:cNvSpPr>
          <p:nvPr>
            <p:ph type="ftr" sz="quarter" idx="11"/>
          </p:nvPr>
        </p:nvSpPr>
        <p:spPr/>
        <p:txBody>
          <a:bodyPr/>
          <a:lstStyle/>
          <a:p>
            <a:endParaRPr lang="en-GB"/>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86216" y="6410118"/>
            <a:ext cx="1904319" cy="272670"/>
          </a:xfrm>
          <a:prstGeom prst="rect">
            <a:avLst/>
          </a:prstGeom>
        </p:spPr>
      </p:pic>
      <p:sp>
        <p:nvSpPr>
          <p:cNvPr id="18" name="Rectangle 17"/>
          <p:cNvSpPr/>
          <p:nvPr userDrawn="1"/>
        </p:nvSpPr>
        <p:spPr>
          <a:xfrm>
            <a:off x="0" y="0"/>
            <a:ext cx="1202499" cy="6858000"/>
          </a:xfrm>
          <a:prstGeom prst="rect">
            <a:avLst/>
          </a:prstGeom>
          <a:solidFill>
            <a:srgbClr val="004F5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p:cNvPicPr>
            <a:picLocks noChangeAspect="1"/>
          </p:cNvPicPr>
          <p:nvPr userDrawn="1"/>
        </p:nvPicPr>
        <p:blipFill>
          <a:blip r:embed="rId3"/>
          <a:stretch>
            <a:fillRect/>
          </a:stretch>
        </p:blipFill>
        <p:spPr>
          <a:xfrm>
            <a:off x="127820" y="120001"/>
            <a:ext cx="952089" cy="1815810"/>
          </a:xfrm>
          <a:prstGeom prst="rect">
            <a:avLst/>
          </a:prstGeom>
        </p:spPr>
      </p:pic>
      <p:pic>
        <p:nvPicPr>
          <p:cNvPr id="20" name="Picture 19"/>
          <p:cNvPicPr>
            <a:picLocks noChangeAspect="1"/>
          </p:cNvPicPr>
          <p:nvPr userDrawn="1"/>
        </p:nvPicPr>
        <p:blipFill>
          <a:blip r:embed="rId4"/>
          <a:stretch>
            <a:fillRect/>
          </a:stretch>
        </p:blipFill>
        <p:spPr>
          <a:xfrm>
            <a:off x="10354847" y="6380516"/>
            <a:ext cx="1690184" cy="340959"/>
          </a:xfrm>
          <a:prstGeom prst="rect">
            <a:avLst/>
          </a:prstGeom>
        </p:spPr>
      </p:pic>
    </p:spTree>
    <p:extLst>
      <p:ext uri="{BB962C8B-B14F-4D97-AF65-F5344CB8AC3E}">
        <p14:creationId xmlns:p14="http://schemas.microsoft.com/office/powerpoint/2010/main" val="2174874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4F51"/>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E1CDCBFC-E70F-42C1-83EE-C5F609944296}" type="datetimeFigureOut">
              <a:rPr lang="en-GB" smtClean="0"/>
              <a:t>27/11/2024</a:t>
            </a:fld>
            <a:endParaRPr lang="en-GB"/>
          </a:p>
        </p:txBody>
      </p:sp>
      <p:sp>
        <p:nvSpPr>
          <p:cNvPr id="4" name="Footer Placeholder 3"/>
          <p:cNvSpPr>
            <a:spLocks noGrp="1"/>
          </p:cNvSpPr>
          <p:nvPr>
            <p:ph type="ftr" sz="quarter" idx="11"/>
          </p:nvPr>
        </p:nvSpPr>
        <p:spPr/>
        <p:txBody>
          <a:bodyPr/>
          <a:lstStyle/>
          <a:p>
            <a:endParaRPr lang="en-GB"/>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86216" y="6410118"/>
            <a:ext cx="1904319" cy="272670"/>
          </a:xfrm>
          <a:prstGeom prst="rect">
            <a:avLst/>
          </a:prstGeom>
        </p:spPr>
      </p:pic>
      <p:sp>
        <p:nvSpPr>
          <p:cNvPr id="14" name="Rectangle 13"/>
          <p:cNvSpPr/>
          <p:nvPr userDrawn="1"/>
        </p:nvSpPr>
        <p:spPr>
          <a:xfrm>
            <a:off x="0" y="0"/>
            <a:ext cx="1202499" cy="6858000"/>
          </a:xfrm>
          <a:prstGeom prst="rect">
            <a:avLst/>
          </a:prstGeom>
          <a:solidFill>
            <a:srgbClr val="004F5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5" name="Picture 14"/>
          <p:cNvPicPr>
            <a:picLocks noChangeAspect="1"/>
          </p:cNvPicPr>
          <p:nvPr userDrawn="1"/>
        </p:nvPicPr>
        <p:blipFill>
          <a:blip r:embed="rId3"/>
          <a:stretch>
            <a:fillRect/>
          </a:stretch>
        </p:blipFill>
        <p:spPr>
          <a:xfrm>
            <a:off x="127820" y="120001"/>
            <a:ext cx="952089" cy="1815810"/>
          </a:xfrm>
          <a:prstGeom prst="rect">
            <a:avLst/>
          </a:prstGeom>
        </p:spPr>
      </p:pic>
      <p:pic>
        <p:nvPicPr>
          <p:cNvPr id="17" name="Picture 16"/>
          <p:cNvPicPr>
            <a:picLocks noChangeAspect="1"/>
          </p:cNvPicPr>
          <p:nvPr userDrawn="1"/>
        </p:nvPicPr>
        <p:blipFill>
          <a:blip r:embed="rId4"/>
          <a:stretch>
            <a:fillRect/>
          </a:stretch>
        </p:blipFill>
        <p:spPr>
          <a:xfrm>
            <a:off x="10354847" y="6400394"/>
            <a:ext cx="1690184" cy="340959"/>
          </a:xfrm>
          <a:prstGeom prst="rect">
            <a:avLst/>
          </a:prstGeom>
        </p:spPr>
      </p:pic>
    </p:spTree>
    <p:extLst>
      <p:ext uri="{BB962C8B-B14F-4D97-AF65-F5344CB8AC3E}">
        <p14:creationId xmlns:p14="http://schemas.microsoft.com/office/powerpoint/2010/main" val="988609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CDCBFC-E70F-42C1-83EE-C5F609944296}" type="datetimeFigureOut">
              <a:rPr lang="en-GB" smtClean="0"/>
              <a:t>27/11/2024</a:t>
            </a:fld>
            <a:endParaRPr lang="en-GB"/>
          </a:p>
        </p:txBody>
      </p:sp>
      <p:sp>
        <p:nvSpPr>
          <p:cNvPr id="3" name="Footer Placeholder 2"/>
          <p:cNvSpPr>
            <a:spLocks noGrp="1"/>
          </p:cNvSpPr>
          <p:nvPr>
            <p:ph type="ftr" sz="quarter" idx="11"/>
          </p:nvPr>
        </p:nvSpPr>
        <p:spPr/>
        <p:txBody>
          <a:bodyPr/>
          <a:lstStyle/>
          <a:p>
            <a:endParaRPr lang="en-GB"/>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86216" y="6410118"/>
            <a:ext cx="1904319" cy="272670"/>
          </a:xfrm>
          <a:prstGeom prst="rect">
            <a:avLst/>
          </a:prstGeom>
        </p:spPr>
      </p:pic>
      <p:sp>
        <p:nvSpPr>
          <p:cNvPr id="13" name="Rectangle 12"/>
          <p:cNvSpPr/>
          <p:nvPr userDrawn="1"/>
        </p:nvSpPr>
        <p:spPr>
          <a:xfrm>
            <a:off x="0" y="0"/>
            <a:ext cx="1202499" cy="6858000"/>
          </a:xfrm>
          <a:prstGeom prst="rect">
            <a:avLst/>
          </a:prstGeom>
          <a:solidFill>
            <a:srgbClr val="004F5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4" name="Picture 13"/>
          <p:cNvPicPr>
            <a:picLocks noChangeAspect="1"/>
          </p:cNvPicPr>
          <p:nvPr userDrawn="1"/>
        </p:nvPicPr>
        <p:blipFill>
          <a:blip r:embed="rId3"/>
          <a:stretch>
            <a:fillRect/>
          </a:stretch>
        </p:blipFill>
        <p:spPr>
          <a:xfrm>
            <a:off x="127820" y="120001"/>
            <a:ext cx="952089" cy="1815810"/>
          </a:xfrm>
          <a:prstGeom prst="rect">
            <a:avLst/>
          </a:prstGeom>
        </p:spPr>
      </p:pic>
      <p:pic>
        <p:nvPicPr>
          <p:cNvPr id="15" name="Picture 14"/>
          <p:cNvPicPr>
            <a:picLocks noChangeAspect="1"/>
          </p:cNvPicPr>
          <p:nvPr userDrawn="1"/>
        </p:nvPicPr>
        <p:blipFill>
          <a:blip r:embed="rId4"/>
          <a:stretch>
            <a:fillRect/>
          </a:stretch>
        </p:blipFill>
        <p:spPr>
          <a:xfrm>
            <a:off x="10354847" y="6380516"/>
            <a:ext cx="1690184" cy="340959"/>
          </a:xfrm>
          <a:prstGeom prst="rect">
            <a:avLst/>
          </a:prstGeom>
        </p:spPr>
      </p:pic>
    </p:spTree>
    <p:extLst>
      <p:ext uri="{BB962C8B-B14F-4D97-AF65-F5344CB8AC3E}">
        <p14:creationId xmlns:p14="http://schemas.microsoft.com/office/powerpoint/2010/main" val="3701352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86216" y="457200"/>
            <a:ext cx="3385809" cy="1600200"/>
          </a:xfrm>
        </p:spPr>
        <p:txBody>
          <a:bodyPr anchor="b"/>
          <a:lstStyle>
            <a:lvl1pPr>
              <a:defRPr sz="3200">
                <a:solidFill>
                  <a:srgbClr val="004F51"/>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3" name="Picture Placeholder 2"/>
          <p:cNvSpPr>
            <a:spLocks noGrp="1"/>
          </p:cNvSpPr>
          <p:nvPr>
            <p:ph type="pic" idx="1"/>
          </p:nvPr>
        </p:nvSpPr>
        <p:spPr>
          <a:xfrm>
            <a:off x="4955742" y="962667"/>
            <a:ext cx="6172200" cy="4873625"/>
          </a:xfrm>
        </p:spPr>
        <p:txBody>
          <a:bodyPr/>
          <a:lstStyle>
            <a:lvl1pPr marL="0" indent="0">
              <a:buNone/>
              <a:defRPr sz="3200">
                <a:solidFill>
                  <a:srgbClr val="004F51"/>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86216" y="2057400"/>
            <a:ext cx="3385809" cy="3811588"/>
          </a:xfrm>
        </p:spPr>
        <p:txBody>
          <a:bodyPr/>
          <a:lstStyle>
            <a:lvl1pPr marL="0" indent="0">
              <a:buNone/>
              <a:defRPr sz="1600">
                <a:solidFill>
                  <a:srgbClr val="004F51"/>
                </a:solidFill>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1CDCBFC-E70F-42C1-83EE-C5F609944296}" type="datetimeFigureOut">
              <a:rPr lang="en-GB" smtClean="0"/>
              <a:t>27/11/2024</a:t>
            </a:fld>
            <a:endParaRPr lang="en-GB"/>
          </a:p>
        </p:txBody>
      </p:sp>
      <p:sp>
        <p:nvSpPr>
          <p:cNvPr id="6" name="Footer Placeholder 5"/>
          <p:cNvSpPr>
            <a:spLocks noGrp="1"/>
          </p:cNvSpPr>
          <p:nvPr>
            <p:ph type="ftr" sz="quarter" idx="11"/>
          </p:nvPr>
        </p:nvSpPr>
        <p:spPr/>
        <p:txBody>
          <a:bodyPr/>
          <a:lstStyle/>
          <a:p>
            <a:endParaRPr lang="en-GB"/>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86216" y="6410118"/>
            <a:ext cx="1904319" cy="272670"/>
          </a:xfrm>
          <a:prstGeom prst="rect">
            <a:avLst/>
          </a:prstGeom>
        </p:spPr>
      </p:pic>
      <p:sp>
        <p:nvSpPr>
          <p:cNvPr id="16" name="Rectangle 15"/>
          <p:cNvSpPr/>
          <p:nvPr userDrawn="1"/>
        </p:nvSpPr>
        <p:spPr>
          <a:xfrm>
            <a:off x="0" y="0"/>
            <a:ext cx="1202499" cy="6858000"/>
          </a:xfrm>
          <a:prstGeom prst="rect">
            <a:avLst/>
          </a:prstGeom>
          <a:solidFill>
            <a:srgbClr val="004F5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7" name="Picture 16"/>
          <p:cNvPicPr>
            <a:picLocks noChangeAspect="1"/>
          </p:cNvPicPr>
          <p:nvPr userDrawn="1"/>
        </p:nvPicPr>
        <p:blipFill>
          <a:blip r:embed="rId3"/>
          <a:stretch>
            <a:fillRect/>
          </a:stretch>
        </p:blipFill>
        <p:spPr>
          <a:xfrm>
            <a:off x="127820" y="120001"/>
            <a:ext cx="952089" cy="1815810"/>
          </a:xfrm>
          <a:prstGeom prst="rect">
            <a:avLst/>
          </a:prstGeom>
        </p:spPr>
      </p:pic>
      <p:pic>
        <p:nvPicPr>
          <p:cNvPr id="18" name="Picture 17"/>
          <p:cNvPicPr>
            <a:picLocks noChangeAspect="1"/>
          </p:cNvPicPr>
          <p:nvPr userDrawn="1"/>
        </p:nvPicPr>
        <p:blipFill>
          <a:blip r:embed="rId4"/>
          <a:stretch>
            <a:fillRect/>
          </a:stretch>
        </p:blipFill>
        <p:spPr>
          <a:xfrm>
            <a:off x="10354847" y="6380516"/>
            <a:ext cx="1690184" cy="340959"/>
          </a:xfrm>
          <a:prstGeom prst="rect">
            <a:avLst/>
          </a:prstGeom>
        </p:spPr>
      </p:pic>
    </p:spTree>
    <p:extLst>
      <p:ext uri="{BB962C8B-B14F-4D97-AF65-F5344CB8AC3E}">
        <p14:creationId xmlns:p14="http://schemas.microsoft.com/office/powerpoint/2010/main" val="3358184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4F51"/>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3" name="Vertical Text Placeholder 2"/>
          <p:cNvSpPr>
            <a:spLocks noGrp="1"/>
          </p:cNvSpPr>
          <p:nvPr>
            <p:ph type="body" orient="vert" idx="1"/>
          </p:nvPr>
        </p:nvSpPr>
        <p:spPr/>
        <p:txBody>
          <a:bodyPr vert="eaVert"/>
          <a:lstStyle>
            <a:lvl1pPr>
              <a:defRPr>
                <a:solidFill>
                  <a:srgbClr val="004F51"/>
                </a:solidFill>
                <a:latin typeface="Arial" panose="020B0604020202020204" pitchFamily="34" charset="0"/>
                <a:cs typeface="Arial" panose="020B0604020202020204" pitchFamily="34" charset="0"/>
              </a:defRPr>
            </a:lvl1pPr>
            <a:lvl2pPr>
              <a:defRPr>
                <a:solidFill>
                  <a:srgbClr val="004F51"/>
                </a:solidFill>
                <a:latin typeface="Arial" panose="020B0604020202020204" pitchFamily="34" charset="0"/>
                <a:cs typeface="Arial" panose="020B0604020202020204" pitchFamily="34" charset="0"/>
              </a:defRPr>
            </a:lvl2pPr>
            <a:lvl3pPr>
              <a:defRPr>
                <a:solidFill>
                  <a:srgbClr val="004F51"/>
                </a:solidFill>
                <a:latin typeface="Arial" panose="020B0604020202020204" pitchFamily="34" charset="0"/>
                <a:cs typeface="Arial" panose="020B0604020202020204" pitchFamily="34" charset="0"/>
              </a:defRPr>
            </a:lvl3pPr>
            <a:lvl4pPr>
              <a:defRPr>
                <a:solidFill>
                  <a:srgbClr val="004F51"/>
                </a:solidFill>
                <a:latin typeface="Arial" panose="020B0604020202020204" pitchFamily="34" charset="0"/>
                <a:cs typeface="Arial" panose="020B0604020202020204" pitchFamily="34" charset="0"/>
              </a:defRPr>
            </a:lvl4pPr>
            <a:lvl5pPr>
              <a:defRPr>
                <a:solidFill>
                  <a:srgbClr val="004F51"/>
                </a:solidFill>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1CDCBFC-E70F-42C1-83EE-C5F609944296}" type="datetimeFigureOut">
              <a:rPr lang="en-GB" smtClean="0"/>
              <a:t>27/11/2024</a:t>
            </a:fld>
            <a:endParaRPr lang="en-GB"/>
          </a:p>
        </p:txBody>
      </p:sp>
      <p:sp>
        <p:nvSpPr>
          <p:cNvPr id="5" name="Footer Placeholder 4"/>
          <p:cNvSpPr>
            <a:spLocks noGrp="1"/>
          </p:cNvSpPr>
          <p:nvPr>
            <p:ph type="ftr" sz="quarter" idx="11"/>
          </p:nvPr>
        </p:nvSpPr>
        <p:spPr/>
        <p:txBody>
          <a:bodyPr/>
          <a:lstStyle/>
          <a:p>
            <a:endParaRPr lang="en-GB"/>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86216" y="6410118"/>
            <a:ext cx="1904319" cy="272670"/>
          </a:xfrm>
          <a:prstGeom prst="rect">
            <a:avLst/>
          </a:prstGeom>
        </p:spPr>
      </p:pic>
      <p:sp>
        <p:nvSpPr>
          <p:cNvPr id="15" name="Rectangle 14"/>
          <p:cNvSpPr/>
          <p:nvPr userDrawn="1"/>
        </p:nvSpPr>
        <p:spPr>
          <a:xfrm>
            <a:off x="0" y="0"/>
            <a:ext cx="1202499" cy="6858000"/>
          </a:xfrm>
          <a:prstGeom prst="rect">
            <a:avLst/>
          </a:prstGeom>
          <a:solidFill>
            <a:srgbClr val="004F5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6" name="Picture 15"/>
          <p:cNvPicPr>
            <a:picLocks noChangeAspect="1"/>
          </p:cNvPicPr>
          <p:nvPr userDrawn="1"/>
        </p:nvPicPr>
        <p:blipFill>
          <a:blip r:embed="rId3"/>
          <a:stretch>
            <a:fillRect/>
          </a:stretch>
        </p:blipFill>
        <p:spPr>
          <a:xfrm>
            <a:off x="127820" y="120001"/>
            <a:ext cx="952089" cy="1815810"/>
          </a:xfrm>
          <a:prstGeom prst="rect">
            <a:avLst/>
          </a:prstGeom>
        </p:spPr>
      </p:pic>
      <p:pic>
        <p:nvPicPr>
          <p:cNvPr id="17" name="Picture 16"/>
          <p:cNvPicPr>
            <a:picLocks noChangeAspect="1"/>
          </p:cNvPicPr>
          <p:nvPr userDrawn="1"/>
        </p:nvPicPr>
        <p:blipFill>
          <a:blip r:embed="rId4"/>
          <a:stretch>
            <a:fillRect/>
          </a:stretch>
        </p:blipFill>
        <p:spPr>
          <a:xfrm>
            <a:off x="10354847" y="6380516"/>
            <a:ext cx="1690184" cy="340959"/>
          </a:xfrm>
          <a:prstGeom prst="rect">
            <a:avLst/>
          </a:prstGeom>
        </p:spPr>
      </p:pic>
    </p:spTree>
    <p:extLst>
      <p:ext uri="{BB962C8B-B14F-4D97-AF65-F5344CB8AC3E}">
        <p14:creationId xmlns:p14="http://schemas.microsoft.com/office/powerpoint/2010/main" val="4057769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86216" y="365125"/>
            <a:ext cx="9967584"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1386216" y="1825625"/>
            <a:ext cx="9967584"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CDCBFC-E70F-42C1-83EE-C5F609944296}" type="datetimeFigureOut">
              <a:rPr lang="en-GB" smtClean="0"/>
              <a:t>27/11/2024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E30CEE-1031-4943-8B94-5C799ABB6A09}" type="slidenum">
              <a:rPr lang="en-GB" smtClean="0"/>
              <a:t>‹#›</a:t>
            </a:fld>
            <a:endParaRPr lang="en-GB"/>
          </a:p>
        </p:txBody>
      </p:sp>
    </p:spTree>
    <p:extLst>
      <p:ext uri="{BB962C8B-B14F-4D97-AF65-F5344CB8AC3E}">
        <p14:creationId xmlns:p14="http://schemas.microsoft.com/office/powerpoint/2010/main" val="39627837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7" r:id="rId8"/>
    <p:sldLayoutId id="2147483658" r:id="rId9"/>
    <p:sldLayoutId id="2147483659" r:id="rId10"/>
  </p:sldLayoutIdLst>
  <p:txStyles>
    <p:titleStyle>
      <a:lvl1pPr algn="l" defTabSz="914400" rtl="0" eaLnBrk="1" latinLnBrk="0" hangingPunct="1">
        <a:lnSpc>
          <a:spcPct val="90000"/>
        </a:lnSpc>
        <a:spcBef>
          <a:spcPct val="0"/>
        </a:spcBef>
        <a:buNone/>
        <a:defRPr sz="4400" kern="1200">
          <a:solidFill>
            <a:srgbClr val="004F5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4F5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04F5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4F5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4F5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4F5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pixabay.com/en/checklist-clip-board-blank-to-do-310092/" TargetMode="External"/><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flickr.com/photos/121494685@N06/13426643175" TargetMode="External"/><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thebluediamondgallery.com/wooden-tile/p/planning.html" TargetMode="External"/><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foto.wuestenigel.com/human-hand-writing-whats-next-on-whiteboard/" TargetMode="External"/><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eurocareers.eu/career-advice" TargetMode="Externa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hrbartender.com/2019/recruiting/top-soft-skills-employers/"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www.thebluediamondgallery.com/handwriting/s/skill.html" TargetMode="External"/><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picpedia.org/post-it-note/d/decisions.html" TargetMode="External"/><Relationship Id="rId2" Type="http://schemas.openxmlformats.org/officeDocument/2006/relationships/image" Target="../media/image1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37258" y="4492487"/>
            <a:ext cx="9765968" cy="1540565"/>
          </a:xfrm>
        </p:spPr>
        <p:txBody>
          <a:bodyPr/>
          <a:lstStyle/>
          <a:p>
            <a:br>
              <a:rPr lang="en-GB" dirty="0"/>
            </a:br>
            <a:r>
              <a:rPr lang="en-GB" dirty="0"/>
              <a:t>Year 10 Work Experience </a:t>
            </a:r>
            <a:r>
              <a:rPr lang="en-GB" sz="5400" dirty="0"/>
              <a:t>Information Evening</a:t>
            </a:r>
            <a:br>
              <a:rPr lang="en-GB" sz="5400" dirty="0"/>
            </a:br>
            <a:endParaRPr lang="en-GB" dirty="0"/>
          </a:p>
        </p:txBody>
      </p:sp>
      <p:sp>
        <p:nvSpPr>
          <p:cNvPr id="3" name="Subtitle 2"/>
          <p:cNvSpPr>
            <a:spLocks noGrp="1"/>
          </p:cNvSpPr>
          <p:nvPr>
            <p:ph type="subTitle" idx="1"/>
          </p:nvPr>
        </p:nvSpPr>
        <p:spPr>
          <a:xfrm>
            <a:off x="1137258" y="5625547"/>
            <a:ext cx="9917482" cy="626165"/>
          </a:xfrm>
        </p:spPr>
        <p:txBody>
          <a:bodyPr>
            <a:noAutofit/>
          </a:bodyPr>
          <a:lstStyle/>
          <a:p>
            <a:r>
              <a:rPr lang="en-GB" sz="2800" b="1" dirty="0"/>
              <a:t>Dates for Year 10 Work Experience: 7-11 July 2025</a:t>
            </a:r>
          </a:p>
        </p:txBody>
      </p:sp>
    </p:spTree>
    <p:extLst>
      <p:ext uri="{BB962C8B-B14F-4D97-AF65-F5344CB8AC3E}">
        <p14:creationId xmlns:p14="http://schemas.microsoft.com/office/powerpoint/2010/main" val="3157762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645CF-4F8C-F90A-FBDD-AE2855D2D628}"/>
              </a:ext>
            </a:extLst>
          </p:cNvPr>
          <p:cNvSpPr>
            <a:spLocks noGrp="1"/>
          </p:cNvSpPr>
          <p:nvPr>
            <p:ph type="title"/>
          </p:nvPr>
        </p:nvSpPr>
        <p:spPr/>
        <p:txBody>
          <a:bodyPr/>
          <a:lstStyle/>
          <a:p>
            <a:r>
              <a:rPr lang="en-GB" b="1" dirty="0"/>
              <a:t>Check List</a:t>
            </a:r>
          </a:p>
        </p:txBody>
      </p:sp>
      <p:sp>
        <p:nvSpPr>
          <p:cNvPr id="3" name="Content Placeholder 2">
            <a:extLst>
              <a:ext uri="{FF2B5EF4-FFF2-40B4-BE49-F238E27FC236}">
                <a16:creationId xmlns:a16="http://schemas.microsoft.com/office/drawing/2014/main" id="{F8BF97E9-4E6A-68DA-EE72-0B0C5F9797F5}"/>
              </a:ext>
            </a:extLst>
          </p:cNvPr>
          <p:cNvSpPr>
            <a:spLocks noGrp="1"/>
          </p:cNvSpPr>
          <p:nvPr>
            <p:ph idx="1"/>
          </p:nvPr>
        </p:nvSpPr>
        <p:spPr>
          <a:xfrm>
            <a:off x="1386216" y="1438507"/>
            <a:ext cx="9967584" cy="4738456"/>
          </a:xfrm>
        </p:spPr>
        <p:txBody>
          <a:bodyPr>
            <a:normAutofit fontScale="77500" lnSpcReduction="20000"/>
          </a:bodyPr>
          <a:lstStyle/>
          <a:p>
            <a:pPr marL="0" lvl="0" indent="0" algn="l" rtl="0">
              <a:spcBef>
                <a:spcPts val="0"/>
              </a:spcBef>
              <a:spcAft>
                <a:spcPts val="0"/>
              </a:spcAft>
              <a:buNone/>
            </a:pPr>
            <a:endParaRPr lang="en-GB" dirty="0"/>
          </a:p>
          <a:p>
            <a:pPr lvl="0" algn="l" rtl="0">
              <a:spcBef>
                <a:spcPts val="0"/>
              </a:spcBef>
              <a:spcAft>
                <a:spcPts val="0"/>
              </a:spcAft>
            </a:pPr>
            <a:r>
              <a:rPr lang="en-GB" dirty="0"/>
              <a:t>1. Pupils starting point is listing possible fields of work and potential places they might wish to go.</a:t>
            </a:r>
          </a:p>
          <a:p>
            <a:pPr lvl="0" algn="l" rtl="0">
              <a:spcBef>
                <a:spcPts val="0"/>
              </a:spcBef>
              <a:spcAft>
                <a:spcPts val="0"/>
              </a:spcAft>
            </a:pPr>
            <a:endParaRPr lang="en-GB" dirty="0"/>
          </a:p>
          <a:p>
            <a:pPr marL="0" lvl="0" indent="0" algn="l" rtl="0">
              <a:spcBef>
                <a:spcPts val="0"/>
              </a:spcBef>
              <a:spcAft>
                <a:spcPts val="0"/>
              </a:spcAft>
              <a:buNone/>
            </a:pPr>
            <a:r>
              <a:rPr lang="en-GB" dirty="0"/>
              <a:t>2. Pupils need to contact the employers / places they may like to go on work experience – an initial call or visit works well followed up with a formal email from the pupil.</a:t>
            </a:r>
          </a:p>
          <a:p>
            <a:pPr marL="0" lvl="0" indent="0" algn="l" rtl="0">
              <a:spcBef>
                <a:spcPts val="0"/>
              </a:spcBef>
              <a:spcAft>
                <a:spcPts val="0"/>
              </a:spcAft>
              <a:buNone/>
            </a:pPr>
            <a:endParaRPr lang="en-GB" dirty="0"/>
          </a:p>
          <a:p>
            <a:pPr marL="0" lvl="0" indent="0" algn="l" rtl="0">
              <a:spcBef>
                <a:spcPts val="0"/>
              </a:spcBef>
              <a:spcAft>
                <a:spcPts val="0"/>
              </a:spcAft>
              <a:buNone/>
            </a:pPr>
            <a:r>
              <a:rPr lang="en-GB" dirty="0"/>
              <a:t>3. Once a placement is confirmed, the Google Form document that will be shared with you needs to be completed.</a:t>
            </a:r>
          </a:p>
          <a:p>
            <a:pPr marL="0" lvl="0" indent="0" algn="l" rtl="0">
              <a:spcBef>
                <a:spcPts val="0"/>
              </a:spcBef>
              <a:spcAft>
                <a:spcPts val="0"/>
              </a:spcAft>
              <a:buNone/>
            </a:pPr>
            <a:endParaRPr lang="en-GB" dirty="0"/>
          </a:p>
          <a:p>
            <a:pPr marL="0" lvl="0" indent="0" algn="l" rtl="0">
              <a:spcBef>
                <a:spcPts val="0"/>
              </a:spcBef>
              <a:spcAft>
                <a:spcPts val="0"/>
              </a:spcAft>
              <a:buNone/>
            </a:pPr>
            <a:r>
              <a:rPr lang="en-GB" dirty="0"/>
              <a:t>4. Once the appropriate checks have been completed we will confirm the placement.</a:t>
            </a:r>
          </a:p>
          <a:p>
            <a:pPr marL="0" lvl="0" indent="0" algn="l" rtl="0">
              <a:spcBef>
                <a:spcPts val="0"/>
              </a:spcBef>
              <a:spcAft>
                <a:spcPts val="0"/>
              </a:spcAft>
              <a:buNone/>
            </a:pPr>
            <a:endParaRPr lang="en-GB" dirty="0"/>
          </a:p>
          <a:p>
            <a:pPr marL="0" lvl="0" indent="0" algn="l" rtl="0">
              <a:spcBef>
                <a:spcPts val="0"/>
              </a:spcBef>
              <a:spcAft>
                <a:spcPts val="0"/>
              </a:spcAft>
              <a:buNone/>
            </a:pPr>
            <a:r>
              <a:rPr lang="en-GB" dirty="0"/>
              <a:t>5. Whilst on work experience we will either call or visit to check how pupils are doing.</a:t>
            </a:r>
          </a:p>
          <a:p>
            <a:pPr marL="0" lvl="0" indent="0" algn="l" rtl="0">
              <a:spcBef>
                <a:spcPts val="0"/>
              </a:spcBef>
              <a:spcAft>
                <a:spcPts val="0"/>
              </a:spcAft>
              <a:buNone/>
            </a:pPr>
            <a:endParaRPr lang="en-GB" dirty="0"/>
          </a:p>
          <a:p>
            <a:pPr marL="0" lvl="0" indent="0" algn="l" rtl="0">
              <a:spcBef>
                <a:spcPts val="0"/>
              </a:spcBef>
              <a:spcAft>
                <a:spcPts val="0"/>
              </a:spcAft>
              <a:buNone/>
            </a:pPr>
            <a:r>
              <a:rPr lang="en-GB" dirty="0"/>
              <a:t>6. Following the return from the placement an extensive reflection activity will take place to support pupils in making the most out of their experience.</a:t>
            </a:r>
          </a:p>
          <a:p>
            <a:endParaRPr lang="en-GB" dirty="0"/>
          </a:p>
        </p:txBody>
      </p:sp>
      <p:pic>
        <p:nvPicPr>
          <p:cNvPr id="5" name="Picture 4" descr="A checklist with question marks&#10;&#10;Description automatically generated">
            <a:extLst>
              <a:ext uri="{FF2B5EF4-FFF2-40B4-BE49-F238E27FC236}">
                <a16:creationId xmlns:a16="http://schemas.microsoft.com/office/drawing/2014/main" id="{19B39EAA-AD9A-AEFD-A452-96824A628D9A}"/>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0805784" y="0"/>
            <a:ext cx="1338394" cy="1962615"/>
          </a:xfrm>
          <a:prstGeom prst="rect">
            <a:avLst/>
          </a:prstGeom>
        </p:spPr>
      </p:pic>
    </p:spTree>
    <p:extLst>
      <p:ext uri="{BB962C8B-B14F-4D97-AF65-F5344CB8AC3E}">
        <p14:creationId xmlns:p14="http://schemas.microsoft.com/office/powerpoint/2010/main" val="529542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54D23D-96AB-2483-B6C1-61212F823FEE}"/>
              </a:ext>
            </a:extLst>
          </p:cNvPr>
          <p:cNvSpPr>
            <a:spLocks noGrp="1"/>
          </p:cNvSpPr>
          <p:nvPr>
            <p:ph type="title"/>
          </p:nvPr>
        </p:nvSpPr>
        <p:spPr/>
        <p:txBody>
          <a:bodyPr/>
          <a:lstStyle/>
          <a:p>
            <a:r>
              <a:rPr lang="en-GB" b="1" dirty="0"/>
              <a:t>Health and Safety</a:t>
            </a:r>
          </a:p>
        </p:txBody>
      </p:sp>
      <p:sp>
        <p:nvSpPr>
          <p:cNvPr id="3" name="Content Placeholder 2">
            <a:extLst>
              <a:ext uri="{FF2B5EF4-FFF2-40B4-BE49-F238E27FC236}">
                <a16:creationId xmlns:a16="http://schemas.microsoft.com/office/drawing/2014/main" id="{B40C2951-F911-F60E-CE9E-767DF3430A86}"/>
              </a:ext>
            </a:extLst>
          </p:cNvPr>
          <p:cNvSpPr>
            <a:spLocks noGrp="1"/>
          </p:cNvSpPr>
          <p:nvPr>
            <p:ph idx="1"/>
          </p:nvPr>
        </p:nvSpPr>
        <p:spPr/>
        <p:txBody>
          <a:bodyPr/>
          <a:lstStyle/>
          <a:p>
            <a:pPr marL="457200" lvl="0" indent="-457200" algn="l" rtl="0">
              <a:spcBef>
                <a:spcPts val="0"/>
              </a:spcBef>
              <a:spcAft>
                <a:spcPts val="0"/>
              </a:spcAft>
              <a:buFont typeface="Arial" panose="020B0604020202020204" pitchFamily="34" charset="0"/>
              <a:buChar char="•"/>
            </a:pPr>
            <a:r>
              <a:rPr lang="en-GB" sz="2800" dirty="0"/>
              <a:t>Once we have been given the detail of placements</a:t>
            </a:r>
            <a:r>
              <a:rPr lang="en-GB" dirty="0"/>
              <a:t>, our external verifiers</a:t>
            </a:r>
            <a:r>
              <a:rPr lang="en-GB" sz="2800" dirty="0"/>
              <a:t> will check that the placement is safe for pupils.</a:t>
            </a:r>
          </a:p>
          <a:p>
            <a:pPr marL="457200" lvl="0" indent="-457200" algn="l" rtl="0">
              <a:spcBef>
                <a:spcPts val="0"/>
              </a:spcBef>
              <a:spcAft>
                <a:spcPts val="0"/>
              </a:spcAft>
              <a:buFont typeface="Arial" panose="020B0604020202020204" pitchFamily="34" charset="0"/>
              <a:buChar char="•"/>
            </a:pPr>
            <a:endParaRPr lang="en-GB" sz="2800" dirty="0"/>
          </a:p>
          <a:p>
            <a:pPr marL="457200" lvl="0" indent="-457200" algn="l" rtl="0">
              <a:spcBef>
                <a:spcPts val="0"/>
              </a:spcBef>
              <a:spcAft>
                <a:spcPts val="0"/>
              </a:spcAft>
              <a:buFont typeface="Arial" panose="020B0604020202020204" pitchFamily="34" charset="0"/>
              <a:buChar char="•"/>
            </a:pPr>
            <a:r>
              <a:rPr lang="en-GB" sz="2800" dirty="0"/>
              <a:t>Risk assessments and employer insurances are checked thoroughly before the placement is approved.</a:t>
            </a:r>
          </a:p>
          <a:p>
            <a:pPr marL="457200" lvl="0" indent="-457200" algn="l" rtl="0">
              <a:spcBef>
                <a:spcPts val="0"/>
              </a:spcBef>
              <a:spcAft>
                <a:spcPts val="0"/>
              </a:spcAft>
              <a:buFont typeface="Arial" panose="020B0604020202020204" pitchFamily="34" charset="0"/>
              <a:buChar char="•"/>
            </a:pPr>
            <a:endParaRPr lang="en-GB" sz="2800" dirty="0"/>
          </a:p>
          <a:p>
            <a:pPr marL="457200" lvl="0" indent="-457200" algn="l" rtl="0">
              <a:spcBef>
                <a:spcPts val="0"/>
              </a:spcBef>
              <a:spcAft>
                <a:spcPts val="0"/>
              </a:spcAft>
              <a:buFont typeface="Arial" panose="020B0604020202020204" pitchFamily="34" charset="0"/>
              <a:buChar char="•"/>
            </a:pPr>
            <a:r>
              <a:rPr lang="en-GB" sz="2800" dirty="0"/>
              <a:t>If we have any concerns, we will speak with both yourselves and the employers to see if these can be resolved.</a:t>
            </a:r>
          </a:p>
          <a:p>
            <a:endParaRPr lang="en-GB" dirty="0"/>
          </a:p>
        </p:txBody>
      </p:sp>
      <p:pic>
        <p:nvPicPr>
          <p:cNvPr id="5" name="Picture 4" descr="A blue sign with white text and a face mask&#10;&#10;Description automatically generated">
            <a:extLst>
              <a:ext uri="{FF2B5EF4-FFF2-40B4-BE49-F238E27FC236}">
                <a16:creationId xmlns:a16="http://schemas.microsoft.com/office/drawing/2014/main" id="{FF4D7CE8-7F07-3E52-39E0-1555DA85ED3F}"/>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9304298" y="155962"/>
            <a:ext cx="2642974" cy="1669663"/>
          </a:xfrm>
          <a:prstGeom prst="rect">
            <a:avLst/>
          </a:prstGeom>
        </p:spPr>
      </p:pic>
    </p:spTree>
    <p:extLst>
      <p:ext uri="{BB962C8B-B14F-4D97-AF65-F5344CB8AC3E}">
        <p14:creationId xmlns:p14="http://schemas.microsoft.com/office/powerpoint/2010/main" val="12871428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DAC00-7070-F06E-DAB0-FD0F9175A55A}"/>
              </a:ext>
            </a:extLst>
          </p:cNvPr>
          <p:cNvSpPr>
            <a:spLocks noGrp="1"/>
          </p:cNvSpPr>
          <p:nvPr>
            <p:ph type="title"/>
          </p:nvPr>
        </p:nvSpPr>
        <p:spPr/>
        <p:txBody>
          <a:bodyPr/>
          <a:lstStyle/>
          <a:p>
            <a:r>
              <a:rPr lang="en-GB" b="1" dirty="0"/>
              <a:t>Is work experience compulsory?</a:t>
            </a:r>
          </a:p>
        </p:txBody>
      </p:sp>
      <p:sp>
        <p:nvSpPr>
          <p:cNvPr id="3" name="Content Placeholder 2">
            <a:extLst>
              <a:ext uri="{FF2B5EF4-FFF2-40B4-BE49-F238E27FC236}">
                <a16:creationId xmlns:a16="http://schemas.microsoft.com/office/drawing/2014/main" id="{F3B459DE-B4CC-592C-D5EA-FDA458114101}"/>
              </a:ext>
            </a:extLst>
          </p:cNvPr>
          <p:cNvSpPr>
            <a:spLocks noGrp="1"/>
          </p:cNvSpPr>
          <p:nvPr>
            <p:ph idx="1"/>
          </p:nvPr>
        </p:nvSpPr>
        <p:spPr/>
        <p:txBody>
          <a:bodyPr/>
          <a:lstStyle/>
          <a:p>
            <a:pPr marL="457200" indent="-457200">
              <a:buFont typeface="Arial" panose="020B0604020202020204" pitchFamily="34" charset="0"/>
              <a:buChar char="•"/>
            </a:pPr>
            <a:r>
              <a:rPr lang="en-GB" dirty="0"/>
              <a:t>Work experience is part of our Personal Development Curriculum and is compulsory for all pupils.</a:t>
            </a:r>
          </a:p>
          <a:p>
            <a:pPr marL="457200" indent="-457200">
              <a:buFont typeface="Arial" panose="020B0604020202020204" pitchFamily="34" charset="0"/>
              <a:buChar char="•"/>
            </a:pPr>
            <a:r>
              <a:rPr lang="en-GB" dirty="0"/>
              <a:t>Where pupils are struggling to find a placement, or do not seek one for themselves we will either place the pupils ourselves, or peoples will undertake online work experience for the duration of the week.</a:t>
            </a:r>
          </a:p>
          <a:p>
            <a:pPr marL="457200" indent="-457200">
              <a:buFont typeface="Arial" panose="020B0604020202020204" pitchFamily="34" charset="0"/>
              <a:buChar char="•"/>
            </a:pPr>
            <a:r>
              <a:rPr lang="en-GB" dirty="0"/>
              <a:t>Work experience placements can become very popular so we advise that pupils are planning and seek out placements as soon as possible.</a:t>
            </a:r>
          </a:p>
        </p:txBody>
      </p:sp>
      <p:pic>
        <p:nvPicPr>
          <p:cNvPr id="5" name="Picture 4" descr="A wooden blocks with letters on a table&#10;&#10;Description automatically generated">
            <a:extLst>
              <a:ext uri="{FF2B5EF4-FFF2-40B4-BE49-F238E27FC236}">
                <a16:creationId xmlns:a16="http://schemas.microsoft.com/office/drawing/2014/main" id="{437BC07A-0627-6FD7-D642-1F189603F6AC}"/>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0051896" y="5415155"/>
            <a:ext cx="2013724" cy="1342483"/>
          </a:xfrm>
          <a:prstGeom prst="rect">
            <a:avLst/>
          </a:prstGeom>
        </p:spPr>
      </p:pic>
    </p:spTree>
    <p:extLst>
      <p:ext uri="{BB962C8B-B14F-4D97-AF65-F5344CB8AC3E}">
        <p14:creationId xmlns:p14="http://schemas.microsoft.com/office/powerpoint/2010/main" val="12275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C0C71-942F-0535-D1C6-520667185214}"/>
              </a:ext>
            </a:extLst>
          </p:cNvPr>
          <p:cNvSpPr>
            <a:spLocks noGrp="1"/>
          </p:cNvSpPr>
          <p:nvPr>
            <p:ph type="title"/>
          </p:nvPr>
        </p:nvSpPr>
        <p:spPr>
          <a:xfrm>
            <a:off x="1555181" y="308246"/>
            <a:ext cx="9967584" cy="1325563"/>
          </a:xfrm>
        </p:spPr>
        <p:txBody>
          <a:bodyPr/>
          <a:lstStyle/>
          <a:p>
            <a:r>
              <a:rPr lang="en-GB" b="1" dirty="0"/>
              <a:t>What’s next?</a:t>
            </a:r>
          </a:p>
        </p:txBody>
      </p:sp>
      <p:sp>
        <p:nvSpPr>
          <p:cNvPr id="3" name="Content Placeholder 2">
            <a:extLst>
              <a:ext uri="{FF2B5EF4-FFF2-40B4-BE49-F238E27FC236}">
                <a16:creationId xmlns:a16="http://schemas.microsoft.com/office/drawing/2014/main" id="{0D2C7F51-6CE4-CBB0-0BFB-39E2BE2DB408}"/>
              </a:ext>
            </a:extLst>
          </p:cNvPr>
          <p:cNvSpPr>
            <a:spLocks noGrp="1"/>
          </p:cNvSpPr>
          <p:nvPr>
            <p:ph idx="1"/>
          </p:nvPr>
        </p:nvSpPr>
        <p:spPr/>
        <p:txBody>
          <a:bodyPr>
            <a:normAutofit fontScale="92500" lnSpcReduction="20000"/>
          </a:bodyPr>
          <a:lstStyle/>
          <a:p>
            <a:pPr marL="457200" indent="-457200">
              <a:buFont typeface="Arial" panose="020B0604020202020204" pitchFamily="34" charset="0"/>
              <a:buChar char="•"/>
            </a:pPr>
            <a:r>
              <a:rPr lang="en-GB" dirty="0"/>
              <a:t>Pupils should now be actively searching for a placement.</a:t>
            </a:r>
          </a:p>
          <a:p>
            <a:pPr marL="457200" indent="-457200">
              <a:buFont typeface="Arial" panose="020B0604020202020204" pitchFamily="34" charset="0"/>
              <a:buChar char="•"/>
            </a:pPr>
            <a:r>
              <a:rPr lang="en-GB" dirty="0"/>
              <a:t>Prior to the Christmas holidays we will be sharing with you a Google form to be completed which will give us all the information we require to thoroughly check the placements which pupils are planning to attend.</a:t>
            </a:r>
          </a:p>
          <a:p>
            <a:pPr marL="457200" indent="-457200">
              <a:buFont typeface="Arial" panose="020B0604020202020204" pitchFamily="34" charset="0"/>
              <a:buChar char="•"/>
            </a:pPr>
            <a:r>
              <a:rPr lang="en-GB" dirty="0"/>
              <a:t>There will be a section of the form to be completed by pupils and also a sign off section which will need to be completed by parents/carers.</a:t>
            </a:r>
          </a:p>
          <a:p>
            <a:pPr marL="457200" indent="-457200">
              <a:buFont typeface="Arial" panose="020B0604020202020204" pitchFamily="34" charset="0"/>
              <a:buChar char="•"/>
            </a:pPr>
            <a:r>
              <a:rPr lang="en-GB" dirty="0"/>
              <a:t>This form should be completed as soon as a placement is found and at the latest by the deadline indicated on the form.</a:t>
            </a:r>
          </a:p>
          <a:p>
            <a:pPr marL="457200" indent="-457200">
              <a:buFont typeface="Arial" panose="020B0604020202020204" pitchFamily="34" charset="0"/>
              <a:buChar char="•"/>
            </a:pPr>
            <a:r>
              <a:rPr lang="en-GB" dirty="0"/>
              <a:t>Ideally we would like all pupils to have secured their work experience placement by February half term.</a:t>
            </a:r>
          </a:p>
        </p:txBody>
      </p:sp>
      <p:pic>
        <p:nvPicPr>
          <p:cNvPr id="5" name="Picture 4" descr="A hand writing on a white board&#10;&#10;Description automatically generated">
            <a:extLst>
              <a:ext uri="{FF2B5EF4-FFF2-40B4-BE49-F238E27FC236}">
                <a16:creationId xmlns:a16="http://schemas.microsoft.com/office/drawing/2014/main" id="{07387615-5FB8-4EBC-9D2C-70FE29306788}"/>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9853666" y="251368"/>
            <a:ext cx="2165330" cy="1439320"/>
          </a:xfrm>
          <a:prstGeom prst="rect">
            <a:avLst/>
          </a:prstGeom>
        </p:spPr>
      </p:pic>
    </p:spTree>
    <p:extLst>
      <p:ext uri="{BB962C8B-B14F-4D97-AF65-F5344CB8AC3E}">
        <p14:creationId xmlns:p14="http://schemas.microsoft.com/office/powerpoint/2010/main" val="218186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BC343-AFF7-92B0-6281-5725B17A8AA3}"/>
              </a:ext>
            </a:extLst>
          </p:cNvPr>
          <p:cNvSpPr>
            <a:spLocks noGrp="1"/>
          </p:cNvSpPr>
          <p:nvPr>
            <p:ph type="title"/>
          </p:nvPr>
        </p:nvSpPr>
        <p:spPr/>
        <p:txBody>
          <a:bodyPr/>
          <a:lstStyle/>
          <a:p>
            <a:r>
              <a:rPr lang="en-GB" b="1" dirty="0"/>
              <a:t>FAQs</a:t>
            </a:r>
          </a:p>
        </p:txBody>
      </p:sp>
      <p:sp>
        <p:nvSpPr>
          <p:cNvPr id="3" name="Content Placeholder 2">
            <a:extLst>
              <a:ext uri="{FF2B5EF4-FFF2-40B4-BE49-F238E27FC236}">
                <a16:creationId xmlns:a16="http://schemas.microsoft.com/office/drawing/2014/main" id="{737A5728-631F-001E-7380-7AFC6649FC4A}"/>
              </a:ext>
            </a:extLst>
          </p:cNvPr>
          <p:cNvSpPr>
            <a:spLocks noGrp="1"/>
          </p:cNvSpPr>
          <p:nvPr>
            <p:ph idx="1"/>
          </p:nvPr>
        </p:nvSpPr>
        <p:spPr/>
        <p:txBody>
          <a:bodyPr>
            <a:normAutofit fontScale="77500" lnSpcReduction="20000"/>
          </a:bodyPr>
          <a:lstStyle/>
          <a:p>
            <a:pPr marL="457200" indent="-457200">
              <a:buFont typeface="Arial" panose="020B0604020202020204" pitchFamily="34" charset="0"/>
              <a:buChar char="•"/>
            </a:pPr>
            <a:r>
              <a:rPr lang="en-GB" dirty="0"/>
              <a:t>Can the placement be out of county?</a:t>
            </a:r>
          </a:p>
          <a:p>
            <a:pPr marL="457200" indent="-457200">
              <a:buFont typeface="Arial" panose="020B0604020202020204" pitchFamily="34" charset="0"/>
              <a:buChar char="•"/>
            </a:pPr>
            <a:r>
              <a:rPr lang="en-GB" dirty="0"/>
              <a:t>I run a business - can my child do work experience with me / a family member?</a:t>
            </a:r>
          </a:p>
          <a:p>
            <a:pPr marL="457200" indent="-457200">
              <a:buFont typeface="Arial" panose="020B0604020202020204" pitchFamily="34" charset="0"/>
              <a:buChar char="•"/>
            </a:pPr>
            <a:r>
              <a:rPr lang="en-GB" dirty="0"/>
              <a:t>My child has additional needs, how will they be supported during work experience?</a:t>
            </a:r>
          </a:p>
          <a:p>
            <a:pPr marL="457200" indent="-457200">
              <a:buFont typeface="Arial" panose="020B0604020202020204" pitchFamily="34" charset="0"/>
              <a:buChar char="•"/>
            </a:pPr>
            <a:r>
              <a:rPr lang="en-GB" dirty="0"/>
              <a:t>My child is struggling to find any work experience in the area which they are interested, what should we do?</a:t>
            </a:r>
          </a:p>
          <a:p>
            <a:pPr marL="457200" indent="-457200">
              <a:buFont typeface="Arial" panose="020B0604020202020204" pitchFamily="34" charset="0"/>
              <a:buChar char="•"/>
            </a:pPr>
            <a:r>
              <a:rPr lang="en-GB" dirty="0"/>
              <a:t>Are there any placements which pupils are not permitted to undertake?</a:t>
            </a:r>
          </a:p>
          <a:p>
            <a:pPr marL="457200" indent="-457200">
              <a:buFont typeface="Arial" panose="020B0604020202020204" pitchFamily="34" charset="0"/>
              <a:buChar char="•"/>
            </a:pPr>
            <a:r>
              <a:rPr lang="en-GB" dirty="0"/>
              <a:t>My child has secured work experience but it is during the summer holidays, what should they do during the work experience week?</a:t>
            </a:r>
          </a:p>
          <a:p>
            <a:pPr marL="457200" indent="-457200">
              <a:buFont typeface="Arial" panose="020B0604020202020204" pitchFamily="34" charset="0"/>
              <a:buChar char="•"/>
            </a:pPr>
            <a:r>
              <a:rPr lang="en-GB" dirty="0"/>
              <a:t>Who should l contact if l have questions or concerns about work experience?</a:t>
            </a:r>
          </a:p>
          <a:p>
            <a:pPr marL="457200" indent="-457200">
              <a:buFont typeface="Arial" panose="020B0604020202020204" pitchFamily="34" charset="0"/>
              <a:buChar char="•"/>
            </a:pPr>
            <a:r>
              <a:rPr lang="en-GB" dirty="0"/>
              <a:t>Who is externally verifying the safety of the placement my child finds?</a:t>
            </a:r>
          </a:p>
          <a:p>
            <a:endParaRPr lang="en-GB" dirty="0"/>
          </a:p>
        </p:txBody>
      </p:sp>
    </p:spTree>
    <p:extLst>
      <p:ext uri="{BB962C8B-B14F-4D97-AF65-F5344CB8AC3E}">
        <p14:creationId xmlns:p14="http://schemas.microsoft.com/office/powerpoint/2010/main" val="40021220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70E871E-9AF0-D933-5A4F-A1E2F2C63257}"/>
              </a:ext>
            </a:extLst>
          </p:cNvPr>
          <p:cNvSpPr>
            <a:spLocks noGrp="1"/>
          </p:cNvSpPr>
          <p:nvPr>
            <p:ph type="ctrTitle"/>
          </p:nvPr>
        </p:nvSpPr>
        <p:spPr/>
        <p:txBody>
          <a:bodyPr/>
          <a:lstStyle/>
          <a:p>
            <a:r>
              <a:rPr lang="en-GB" dirty="0"/>
              <a:t>Thank you </a:t>
            </a:r>
          </a:p>
        </p:txBody>
      </p:sp>
      <p:sp>
        <p:nvSpPr>
          <p:cNvPr id="5" name="Subtitle 4">
            <a:extLst>
              <a:ext uri="{FF2B5EF4-FFF2-40B4-BE49-F238E27FC236}">
                <a16:creationId xmlns:a16="http://schemas.microsoft.com/office/drawing/2014/main" id="{2ED00B0A-35EF-7226-31CA-9505D279096B}"/>
              </a:ext>
            </a:extLst>
          </p:cNvPr>
          <p:cNvSpPr>
            <a:spLocks noGrp="1"/>
          </p:cNvSpPr>
          <p:nvPr>
            <p:ph type="subTitle" idx="1"/>
          </p:nvPr>
        </p:nvSpPr>
        <p:spPr/>
        <p:txBody>
          <a:bodyPr/>
          <a:lstStyle/>
          <a:p>
            <a:r>
              <a:rPr lang="en-GB" dirty="0"/>
              <a:t>Please stay behind if you have any questions </a:t>
            </a:r>
          </a:p>
        </p:txBody>
      </p:sp>
    </p:spTree>
    <p:extLst>
      <p:ext uri="{BB962C8B-B14F-4D97-AF65-F5344CB8AC3E}">
        <p14:creationId xmlns:p14="http://schemas.microsoft.com/office/powerpoint/2010/main" val="2480521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Careers Guidance </a:t>
            </a:r>
          </a:p>
        </p:txBody>
      </p:sp>
      <p:sp>
        <p:nvSpPr>
          <p:cNvPr id="3" name="Content Placeholder 2"/>
          <p:cNvSpPr>
            <a:spLocks noGrp="1"/>
          </p:cNvSpPr>
          <p:nvPr>
            <p:ph idx="1"/>
          </p:nvPr>
        </p:nvSpPr>
        <p:spPr/>
        <p:txBody>
          <a:bodyPr>
            <a:normAutofit lnSpcReduction="10000"/>
          </a:bodyPr>
          <a:lstStyle/>
          <a:p>
            <a:pPr marL="0" lvl="0" indent="0" algn="l" rtl="0">
              <a:lnSpc>
                <a:spcPct val="80000"/>
              </a:lnSpc>
              <a:spcBef>
                <a:spcPts val="0"/>
              </a:spcBef>
              <a:spcAft>
                <a:spcPts val="0"/>
              </a:spcAft>
              <a:buSzPts val="1018"/>
              <a:buNone/>
            </a:pPr>
            <a:r>
              <a:rPr lang="en-GB" sz="2800" dirty="0">
                <a:latin typeface="Roboto"/>
                <a:ea typeface="Roboto"/>
                <a:cs typeface="Roboto"/>
                <a:sym typeface="Roboto"/>
              </a:rPr>
              <a:t>At Houlton School we have the highest expectation of our pupils and their potential. </a:t>
            </a:r>
          </a:p>
          <a:p>
            <a:pPr marL="0" lvl="0" indent="0" algn="l" rtl="0">
              <a:lnSpc>
                <a:spcPct val="80000"/>
              </a:lnSpc>
              <a:spcBef>
                <a:spcPts val="0"/>
              </a:spcBef>
              <a:spcAft>
                <a:spcPts val="0"/>
              </a:spcAft>
              <a:buSzPts val="1018"/>
              <a:buNone/>
            </a:pPr>
            <a:endParaRPr lang="en-GB" sz="2800" dirty="0">
              <a:latin typeface="Roboto"/>
              <a:ea typeface="Roboto"/>
              <a:cs typeface="Roboto"/>
              <a:sym typeface="Roboto"/>
            </a:endParaRPr>
          </a:p>
          <a:p>
            <a:pPr marL="0" lvl="0" indent="0" algn="l" rtl="0">
              <a:lnSpc>
                <a:spcPct val="80000"/>
              </a:lnSpc>
              <a:spcBef>
                <a:spcPts val="0"/>
              </a:spcBef>
              <a:spcAft>
                <a:spcPts val="0"/>
              </a:spcAft>
              <a:buSzPts val="1018"/>
              <a:buNone/>
            </a:pPr>
            <a:r>
              <a:rPr lang="en-GB" sz="2800" b="1" i="1" dirty="0">
                <a:latin typeface="Roboto"/>
                <a:ea typeface="Roboto"/>
                <a:cs typeface="Roboto"/>
                <a:sym typeface="Roboto"/>
              </a:rPr>
              <a:t>We recognise that Careers Education, Information, Advice and Guidance (CEIAG) makes a significant contribution to preparing pupils to take their place as suitably qualified and responsible adults within society, who can make informed choices and achieve personal and economic wellbeing throughout their lives. </a:t>
            </a:r>
          </a:p>
          <a:p>
            <a:pPr marL="0" lvl="0" indent="0" algn="l" rtl="0">
              <a:lnSpc>
                <a:spcPct val="80000"/>
              </a:lnSpc>
              <a:spcBef>
                <a:spcPts val="0"/>
              </a:spcBef>
              <a:spcAft>
                <a:spcPts val="0"/>
              </a:spcAft>
              <a:buSzPts val="1018"/>
              <a:buNone/>
            </a:pPr>
            <a:endParaRPr lang="en-GB" sz="2800" dirty="0">
              <a:latin typeface="Roboto"/>
              <a:ea typeface="Roboto"/>
              <a:cs typeface="Roboto"/>
              <a:sym typeface="Roboto"/>
            </a:endParaRPr>
          </a:p>
          <a:p>
            <a:pPr marL="0" lvl="0" indent="0" algn="l" rtl="0">
              <a:lnSpc>
                <a:spcPct val="80000"/>
              </a:lnSpc>
              <a:spcBef>
                <a:spcPts val="0"/>
              </a:spcBef>
              <a:spcAft>
                <a:spcPts val="0"/>
              </a:spcAft>
              <a:buSzPts val="1018"/>
              <a:buNone/>
            </a:pPr>
            <a:r>
              <a:rPr lang="en-GB" sz="2800" dirty="0">
                <a:latin typeface="Roboto"/>
                <a:ea typeface="Roboto"/>
                <a:cs typeface="Roboto"/>
                <a:sym typeface="Roboto"/>
              </a:rPr>
              <a:t>CEIAG will enable all pupils to develop key employability and enterprise skills which are highly valued by employers, colleges, universities and apprenticeship providers.</a:t>
            </a:r>
            <a:endParaRPr lang="en-GB" sz="5400" dirty="0"/>
          </a:p>
          <a:p>
            <a:endParaRPr lang="en-GB" dirty="0"/>
          </a:p>
        </p:txBody>
      </p:sp>
      <p:pic>
        <p:nvPicPr>
          <p:cNvPr id="5" name="Picture 4" descr="A compass with a red needle pointing to the direction&#10;&#10;Description automatically generated">
            <a:extLst>
              <a:ext uri="{FF2B5EF4-FFF2-40B4-BE49-F238E27FC236}">
                <a16:creationId xmlns:a16="http://schemas.microsoft.com/office/drawing/2014/main" id="{6F6D97A2-61D2-AD3F-5C57-A8E0B30B149A}"/>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9675541" y="364932"/>
            <a:ext cx="1988634" cy="1325756"/>
          </a:xfrm>
          <a:prstGeom prst="rect">
            <a:avLst/>
          </a:prstGeom>
        </p:spPr>
      </p:pic>
    </p:spTree>
    <p:extLst>
      <p:ext uri="{BB962C8B-B14F-4D97-AF65-F5344CB8AC3E}">
        <p14:creationId xmlns:p14="http://schemas.microsoft.com/office/powerpoint/2010/main" val="2594397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Building skills for the future</a:t>
            </a:r>
          </a:p>
        </p:txBody>
      </p:sp>
      <p:sp>
        <p:nvSpPr>
          <p:cNvPr id="3" name="Content Placeholder 2"/>
          <p:cNvSpPr>
            <a:spLocks noGrp="1"/>
          </p:cNvSpPr>
          <p:nvPr>
            <p:ph idx="1"/>
          </p:nvPr>
        </p:nvSpPr>
        <p:spPr/>
        <p:txBody>
          <a:bodyPr>
            <a:normAutofit fontScale="92500" lnSpcReduction="10000"/>
          </a:bodyPr>
          <a:lstStyle/>
          <a:p>
            <a:r>
              <a:rPr lang="en-GB" dirty="0"/>
              <a:t>One of the reasons we focus so heavily on the LORIC Curriculum at Houlton is because we know that academic performance is only one of the areas of </a:t>
            </a:r>
            <a:r>
              <a:rPr lang="en-GB" b="1" dirty="0"/>
              <a:t>currency</a:t>
            </a:r>
            <a:r>
              <a:rPr lang="en-GB" dirty="0"/>
              <a:t> that pupils will need to be successful in their future career choices.</a:t>
            </a:r>
          </a:p>
          <a:p>
            <a:r>
              <a:rPr lang="en-GB" dirty="0"/>
              <a:t>Employers are looking for skills and attributes in addition to academic qualifications and part of our curriculum is designed to teach pupils these skills and help them identify for themselves areas which they need to develop.</a:t>
            </a:r>
          </a:p>
          <a:p>
            <a:r>
              <a:rPr lang="en-GB" dirty="0"/>
              <a:t>Work experience is an excellent opportunity to not only demonstrate these skills to a potential future employer, but also to identify areas that pupils need to work on prior to making their post 16 choices.</a:t>
            </a:r>
          </a:p>
          <a:p>
            <a:endParaRPr lang="en-GB" dirty="0"/>
          </a:p>
        </p:txBody>
      </p:sp>
      <p:pic>
        <p:nvPicPr>
          <p:cNvPr id="5" name="Picture 4" descr="A group of people standing in front of a word&#10;&#10;Description automatically generated">
            <a:extLst>
              <a:ext uri="{FF2B5EF4-FFF2-40B4-BE49-F238E27FC236}">
                <a16:creationId xmlns:a16="http://schemas.microsoft.com/office/drawing/2014/main" id="{72B90B8F-0B9F-D537-5D97-CB019268E192}"/>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9173736" y="246606"/>
            <a:ext cx="2567257" cy="1444082"/>
          </a:xfrm>
          <a:prstGeom prst="rect">
            <a:avLst/>
          </a:prstGeom>
        </p:spPr>
      </p:pic>
    </p:spTree>
    <p:extLst>
      <p:ext uri="{BB962C8B-B14F-4D97-AF65-F5344CB8AC3E}">
        <p14:creationId xmlns:p14="http://schemas.microsoft.com/office/powerpoint/2010/main" val="371104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FA325-FBFD-57EA-CC11-DA28FF1E425A}"/>
              </a:ext>
            </a:extLst>
          </p:cNvPr>
          <p:cNvSpPr>
            <a:spLocks noGrp="1"/>
          </p:cNvSpPr>
          <p:nvPr>
            <p:ph type="title"/>
          </p:nvPr>
        </p:nvSpPr>
        <p:spPr/>
        <p:txBody>
          <a:bodyPr/>
          <a:lstStyle/>
          <a:p>
            <a:r>
              <a:rPr lang="en-GB" b="1" dirty="0"/>
              <a:t>Changes in employment sectors</a:t>
            </a:r>
          </a:p>
        </p:txBody>
      </p:sp>
      <p:sp>
        <p:nvSpPr>
          <p:cNvPr id="3" name="Content Placeholder 2">
            <a:extLst>
              <a:ext uri="{FF2B5EF4-FFF2-40B4-BE49-F238E27FC236}">
                <a16:creationId xmlns:a16="http://schemas.microsoft.com/office/drawing/2014/main" id="{DE1DD969-03AE-1029-5E19-C1E9EF27E105}"/>
              </a:ext>
            </a:extLst>
          </p:cNvPr>
          <p:cNvSpPr>
            <a:spLocks noGrp="1"/>
          </p:cNvSpPr>
          <p:nvPr>
            <p:ph idx="1"/>
          </p:nvPr>
        </p:nvSpPr>
        <p:spPr>
          <a:xfrm>
            <a:off x="1386216" y="1530626"/>
            <a:ext cx="9967584" cy="4646337"/>
          </a:xfrm>
        </p:spPr>
        <p:txBody>
          <a:bodyPr/>
          <a:lstStyle/>
          <a:p>
            <a:r>
              <a:rPr lang="en-GB" sz="2800" dirty="0"/>
              <a:t>Experts say that we are currently living through a fourth industrial revolution with a rapid change in the way in which we work, and the skills needed. </a:t>
            </a:r>
          </a:p>
          <a:p>
            <a:endParaRPr lang="en-GB" sz="2800" dirty="0"/>
          </a:p>
          <a:p>
            <a:endParaRPr lang="en-GB" sz="2000" dirty="0"/>
          </a:p>
          <a:p>
            <a:endParaRPr lang="en-GB" dirty="0"/>
          </a:p>
        </p:txBody>
      </p:sp>
      <p:pic>
        <p:nvPicPr>
          <p:cNvPr id="5" name="Picture 4">
            <a:extLst>
              <a:ext uri="{FF2B5EF4-FFF2-40B4-BE49-F238E27FC236}">
                <a16:creationId xmlns:a16="http://schemas.microsoft.com/office/drawing/2014/main" id="{64A39EFA-2916-8F63-4AC5-953197E5D65F}"/>
              </a:ext>
            </a:extLst>
          </p:cNvPr>
          <p:cNvPicPr>
            <a:picLocks noChangeAspect="1"/>
          </p:cNvPicPr>
          <p:nvPr/>
        </p:nvPicPr>
        <p:blipFill>
          <a:blip r:embed="rId2"/>
          <a:stretch>
            <a:fillRect/>
          </a:stretch>
        </p:blipFill>
        <p:spPr>
          <a:xfrm>
            <a:off x="1274704" y="3064811"/>
            <a:ext cx="10805784" cy="3870435"/>
          </a:xfrm>
          <a:prstGeom prst="rect">
            <a:avLst/>
          </a:prstGeom>
        </p:spPr>
      </p:pic>
    </p:spTree>
    <p:extLst>
      <p:ext uri="{BB962C8B-B14F-4D97-AF65-F5344CB8AC3E}">
        <p14:creationId xmlns:p14="http://schemas.microsoft.com/office/powerpoint/2010/main" val="1011793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36031-7861-0240-6DE0-77146D0089C7}"/>
              </a:ext>
            </a:extLst>
          </p:cNvPr>
          <p:cNvSpPr>
            <a:spLocks noGrp="1"/>
          </p:cNvSpPr>
          <p:nvPr>
            <p:ph type="title"/>
          </p:nvPr>
        </p:nvSpPr>
        <p:spPr>
          <a:xfrm>
            <a:off x="1073427" y="365125"/>
            <a:ext cx="10969890" cy="1325563"/>
          </a:xfrm>
        </p:spPr>
        <p:txBody>
          <a:bodyPr>
            <a:noAutofit/>
          </a:bodyPr>
          <a:lstStyle/>
          <a:p>
            <a:pPr algn="ctr"/>
            <a:r>
              <a:rPr lang="en-GB" sz="3600" b="1" dirty="0"/>
              <a:t>Linear vs non-linear careers are increasingly common in Global employment data</a:t>
            </a:r>
          </a:p>
        </p:txBody>
      </p:sp>
      <p:pic>
        <p:nvPicPr>
          <p:cNvPr id="7" name="Content Placeholder 6">
            <a:extLst>
              <a:ext uri="{FF2B5EF4-FFF2-40B4-BE49-F238E27FC236}">
                <a16:creationId xmlns:a16="http://schemas.microsoft.com/office/drawing/2014/main" id="{6E6FA24B-A33F-7AED-F823-ACD9722FF7E2}"/>
              </a:ext>
            </a:extLst>
          </p:cNvPr>
          <p:cNvPicPr>
            <a:picLocks noGrp="1" noChangeAspect="1"/>
          </p:cNvPicPr>
          <p:nvPr>
            <p:ph sz="half" idx="1"/>
          </p:nvPr>
        </p:nvPicPr>
        <p:blipFill>
          <a:blip r:embed="rId2"/>
          <a:stretch>
            <a:fillRect/>
          </a:stretch>
        </p:blipFill>
        <p:spPr>
          <a:xfrm>
            <a:off x="1526381" y="2924969"/>
            <a:ext cx="4352925" cy="2152650"/>
          </a:xfrm>
        </p:spPr>
      </p:pic>
      <p:sp>
        <p:nvSpPr>
          <p:cNvPr id="10" name="Content Placeholder 9">
            <a:extLst>
              <a:ext uri="{FF2B5EF4-FFF2-40B4-BE49-F238E27FC236}">
                <a16:creationId xmlns:a16="http://schemas.microsoft.com/office/drawing/2014/main" id="{DE58F7D8-52B7-6A0D-A74E-3C87A66F1372}"/>
              </a:ext>
            </a:extLst>
          </p:cNvPr>
          <p:cNvSpPr>
            <a:spLocks noGrp="1"/>
          </p:cNvSpPr>
          <p:nvPr>
            <p:ph sz="half" idx="2"/>
          </p:nvPr>
        </p:nvSpPr>
        <p:spPr/>
        <p:txBody>
          <a:bodyPr/>
          <a:lstStyle/>
          <a:p>
            <a:endParaRPr lang="en-GB"/>
          </a:p>
        </p:txBody>
      </p:sp>
      <p:pic>
        <p:nvPicPr>
          <p:cNvPr id="9" name="Picture 8">
            <a:extLst>
              <a:ext uri="{FF2B5EF4-FFF2-40B4-BE49-F238E27FC236}">
                <a16:creationId xmlns:a16="http://schemas.microsoft.com/office/drawing/2014/main" id="{604FA2AD-0A0F-4B91-885B-8F8D443140C0}"/>
              </a:ext>
            </a:extLst>
          </p:cNvPr>
          <p:cNvPicPr>
            <a:picLocks noChangeAspect="1"/>
          </p:cNvPicPr>
          <p:nvPr/>
        </p:nvPicPr>
        <p:blipFill>
          <a:blip r:embed="rId3"/>
          <a:stretch>
            <a:fillRect/>
          </a:stretch>
        </p:blipFill>
        <p:spPr>
          <a:xfrm>
            <a:off x="7778603" y="2674662"/>
            <a:ext cx="3454058" cy="3093186"/>
          </a:xfrm>
          <a:prstGeom prst="rect">
            <a:avLst/>
          </a:prstGeom>
        </p:spPr>
      </p:pic>
    </p:spTree>
    <p:extLst>
      <p:ext uri="{BB962C8B-B14F-4D97-AF65-F5344CB8AC3E}">
        <p14:creationId xmlns:p14="http://schemas.microsoft.com/office/powerpoint/2010/main" val="3385834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AC03C-7DE0-1A37-F849-D258D640182B}"/>
              </a:ext>
            </a:extLst>
          </p:cNvPr>
          <p:cNvSpPr>
            <a:spLocks noGrp="1"/>
          </p:cNvSpPr>
          <p:nvPr>
            <p:ph type="title"/>
          </p:nvPr>
        </p:nvSpPr>
        <p:spPr/>
        <p:txBody>
          <a:bodyPr/>
          <a:lstStyle/>
          <a:p>
            <a:r>
              <a:rPr lang="en-GB" b="1" dirty="0"/>
              <a:t>Life skills required for the workplace</a:t>
            </a:r>
          </a:p>
        </p:txBody>
      </p:sp>
      <p:sp>
        <p:nvSpPr>
          <p:cNvPr id="4" name="Content Placeholder 3">
            <a:extLst>
              <a:ext uri="{FF2B5EF4-FFF2-40B4-BE49-F238E27FC236}">
                <a16:creationId xmlns:a16="http://schemas.microsoft.com/office/drawing/2014/main" id="{30BE77B7-72FF-F142-202A-A2DCBF44D906}"/>
              </a:ext>
            </a:extLst>
          </p:cNvPr>
          <p:cNvSpPr>
            <a:spLocks noGrp="1"/>
          </p:cNvSpPr>
          <p:nvPr>
            <p:ph sz="half" idx="1"/>
          </p:nvPr>
        </p:nvSpPr>
        <p:spPr/>
        <p:txBody>
          <a:bodyPr/>
          <a:lstStyle/>
          <a:p>
            <a:pPr marL="457200" lvl="0" indent="-365125" algn="l" rtl="0">
              <a:lnSpc>
                <a:spcPct val="115000"/>
              </a:lnSpc>
              <a:spcBef>
                <a:spcPts val="0"/>
              </a:spcBef>
              <a:spcAft>
                <a:spcPts val="0"/>
              </a:spcAft>
              <a:buClr>
                <a:srgbClr val="212529"/>
              </a:buClr>
              <a:buSzPts val="2150"/>
              <a:buFont typeface="Roboto"/>
              <a:buChar char="●"/>
            </a:pPr>
            <a:r>
              <a:rPr lang="en-GB" sz="2800" dirty="0">
                <a:latin typeface="Roboto"/>
                <a:ea typeface="Roboto"/>
                <a:cs typeface="Roboto"/>
                <a:sym typeface="Roboto"/>
              </a:rPr>
              <a:t>Good communication</a:t>
            </a:r>
          </a:p>
          <a:p>
            <a:pPr marL="457200" lvl="0" indent="-365125" algn="l" rtl="0">
              <a:lnSpc>
                <a:spcPct val="115000"/>
              </a:lnSpc>
              <a:spcBef>
                <a:spcPts val="1200"/>
              </a:spcBef>
              <a:spcAft>
                <a:spcPts val="0"/>
              </a:spcAft>
              <a:buClr>
                <a:srgbClr val="212529"/>
              </a:buClr>
              <a:buSzPts val="2150"/>
              <a:buFont typeface="Roboto"/>
              <a:buChar char="●"/>
            </a:pPr>
            <a:r>
              <a:rPr lang="en-GB" sz="2800" dirty="0">
                <a:latin typeface="Roboto"/>
                <a:ea typeface="Roboto"/>
                <a:cs typeface="Roboto"/>
                <a:sym typeface="Roboto"/>
              </a:rPr>
              <a:t>Motivation and initiative</a:t>
            </a:r>
          </a:p>
          <a:p>
            <a:pPr marL="457200" lvl="0" indent="-365125" algn="l" rtl="0">
              <a:lnSpc>
                <a:spcPct val="115000"/>
              </a:lnSpc>
              <a:spcBef>
                <a:spcPts val="1200"/>
              </a:spcBef>
              <a:spcAft>
                <a:spcPts val="0"/>
              </a:spcAft>
              <a:buClr>
                <a:srgbClr val="212529"/>
              </a:buClr>
              <a:buSzPts val="2150"/>
              <a:buFont typeface="Roboto"/>
              <a:buChar char="●"/>
            </a:pPr>
            <a:r>
              <a:rPr lang="en-GB" sz="2800" dirty="0">
                <a:latin typeface="Roboto"/>
                <a:ea typeface="Roboto"/>
                <a:cs typeface="Roboto"/>
                <a:sym typeface="Roboto"/>
              </a:rPr>
              <a:t>Leadership</a:t>
            </a:r>
          </a:p>
          <a:p>
            <a:pPr marL="457200" lvl="0" indent="-365125" algn="l" rtl="0">
              <a:lnSpc>
                <a:spcPct val="115000"/>
              </a:lnSpc>
              <a:spcBef>
                <a:spcPts val="1200"/>
              </a:spcBef>
              <a:spcAft>
                <a:spcPts val="0"/>
              </a:spcAft>
              <a:buClr>
                <a:srgbClr val="212529"/>
              </a:buClr>
              <a:buSzPts val="2150"/>
              <a:buFont typeface="Roboto"/>
              <a:buChar char="●"/>
            </a:pPr>
            <a:r>
              <a:rPr lang="en-GB" sz="2800" dirty="0">
                <a:latin typeface="Roboto"/>
                <a:ea typeface="Roboto"/>
                <a:cs typeface="Roboto"/>
                <a:sym typeface="Roboto"/>
              </a:rPr>
              <a:t>Reliability/dependability</a:t>
            </a:r>
          </a:p>
          <a:p>
            <a:pPr marL="457200" lvl="0" indent="-365125" algn="l" rtl="0">
              <a:lnSpc>
                <a:spcPct val="115000"/>
              </a:lnSpc>
              <a:spcBef>
                <a:spcPts val="1200"/>
              </a:spcBef>
              <a:spcAft>
                <a:spcPts val="1200"/>
              </a:spcAft>
              <a:buClr>
                <a:srgbClr val="212529"/>
              </a:buClr>
              <a:buSzPts val="2150"/>
              <a:buFont typeface="Roboto"/>
              <a:buChar char="●"/>
            </a:pPr>
            <a:r>
              <a:rPr lang="en-GB" sz="2800" dirty="0">
                <a:latin typeface="Roboto"/>
                <a:ea typeface="Roboto"/>
                <a:cs typeface="Roboto"/>
                <a:sym typeface="Roboto"/>
              </a:rPr>
              <a:t>Following instructions</a:t>
            </a:r>
            <a:endParaRPr lang="en-GB" sz="3600" dirty="0"/>
          </a:p>
          <a:p>
            <a:endParaRPr lang="en-GB" dirty="0"/>
          </a:p>
        </p:txBody>
      </p:sp>
      <p:sp>
        <p:nvSpPr>
          <p:cNvPr id="5" name="Content Placeholder 4">
            <a:extLst>
              <a:ext uri="{FF2B5EF4-FFF2-40B4-BE49-F238E27FC236}">
                <a16:creationId xmlns:a16="http://schemas.microsoft.com/office/drawing/2014/main" id="{B76F5380-0CD1-BF92-F62B-DDD0AF486A3D}"/>
              </a:ext>
            </a:extLst>
          </p:cNvPr>
          <p:cNvSpPr>
            <a:spLocks noGrp="1"/>
          </p:cNvSpPr>
          <p:nvPr>
            <p:ph sz="half" idx="2"/>
          </p:nvPr>
        </p:nvSpPr>
        <p:spPr/>
        <p:txBody>
          <a:bodyPr/>
          <a:lstStyle/>
          <a:p>
            <a:pPr marL="457200" lvl="0" indent="-365125" algn="l" rtl="0">
              <a:lnSpc>
                <a:spcPct val="115000"/>
              </a:lnSpc>
              <a:spcBef>
                <a:spcPts val="0"/>
              </a:spcBef>
              <a:spcAft>
                <a:spcPts val="0"/>
              </a:spcAft>
              <a:buClr>
                <a:srgbClr val="212529"/>
              </a:buClr>
              <a:buSzPts val="2150"/>
              <a:buFont typeface="Roboto"/>
              <a:buChar char="●"/>
            </a:pPr>
            <a:r>
              <a:rPr lang="en-GB" sz="2800" dirty="0">
                <a:latin typeface="Roboto"/>
                <a:ea typeface="Roboto"/>
                <a:cs typeface="Roboto"/>
                <a:sym typeface="Roboto"/>
              </a:rPr>
              <a:t>Teamwork</a:t>
            </a:r>
          </a:p>
          <a:p>
            <a:pPr marL="457200" lvl="0" indent="-365125" algn="l" rtl="0">
              <a:lnSpc>
                <a:spcPct val="115000"/>
              </a:lnSpc>
              <a:spcBef>
                <a:spcPts val="1200"/>
              </a:spcBef>
              <a:spcAft>
                <a:spcPts val="0"/>
              </a:spcAft>
              <a:buClr>
                <a:srgbClr val="212529"/>
              </a:buClr>
              <a:buSzPts val="2150"/>
              <a:buFont typeface="Roboto"/>
              <a:buChar char="●"/>
            </a:pPr>
            <a:r>
              <a:rPr lang="en-GB" sz="2800" dirty="0">
                <a:latin typeface="Roboto"/>
                <a:ea typeface="Roboto"/>
                <a:cs typeface="Roboto"/>
                <a:sym typeface="Roboto"/>
              </a:rPr>
              <a:t>Patience</a:t>
            </a:r>
          </a:p>
          <a:p>
            <a:pPr marL="457200" lvl="0" indent="-365125" algn="l" rtl="0">
              <a:lnSpc>
                <a:spcPct val="115000"/>
              </a:lnSpc>
              <a:spcBef>
                <a:spcPts val="1200"/>
              </a:spcBef>
              <a:spcAft>
                <a:spcPts val="0"/>
              </a:spcAft>
              <a:buClr>
                <a:srgbClr val="212529"/>
              </a:buClr>
              <a:buSzPts val="2150"/>
              <a:buFont typeface="Roboto"/>
              <a:buChar char="●"/>
            </a:pPr>
            <a:r>
              <a:rPr lang="en-GB" sz="2800" dirty="0">
                <a:latin typeface="Roboto"/>
                <a:ea typeface="Roboto"/>
                <a:cs typeface="Roboto"/>
                <a:sym typeface="Roboto"/>
              </a:rPr>
              <a:t>Adaptability</a:t>
            </a:r>
          </a:p>
          <a:p>
            <a:pPr marL="457200" lvl="0" indent="-365125" algn="l" rtl="0">
              <a:lnSpc>
                <a:spcPct val="115000"/>
              </a:lnSpc>
              <a:spcBef>
                <a:spcPts val="1200"/>
              </a:spcBef>
              <a:spcAft>
                <a:spcPts val="0"/>
              </a:spcAft>
              <a:buClr>
                <a:srgbClr val="212529"/>
              </a:buClr>
              <a:buSzPts val="2150"/>
              <a:buFont typeface="Roboto"/>
              <a:buChar char="●"/>
            </a:pPr>
            <a:r>
              <a:rPr lang="en-GB" sz="2800" dirty="0">
                <a:latin typeface="Roboto"/>
                <a:ea typeface="Roboto"/>
                <a:cs typeface="Roboto"/>
                <a:sym typeface="Roboto"/>
              </a:rPr>
              <a:t>Emotional control</a:t>
            </a:r>
          </a:p>
          <a:p>
            <a:pPr marL="457200" lvl="0" indent="-365125" algn="l" rtl="0">
              <a:lnSpc>
                <a:spcPct val="115000"/>
              </a:lnSpc>
              <a:spcBef>
                <a:spcPts val="1200"/>
              </a:spcBef>
              <a:spcAft>
                <a:spcPts val="1200"/>
              </a:spcAft>
              <a:buClr>
                <a:srgbClr val="212529"/>
              </a:buClr>
              <a:buSzPts val="2150"/>
              <a:buFont typeface="Roboto"/>
              <a:buChar char="●"/>
            </a:pPr>
            <a:r>
              <a:rPr lang="en-GB" sz="2800" dirty="0">
                <a:latin typeface="Roboto"/>
                <a:ea typeface="Roboto"/>
                <a:cs typeface="Roboto"/>
                <a:sym typeface="Roboto"/>
              </a:rPr>
              <a:t>Resilience</a:t>
            </a:r>
            <a:endParaRPr lang="en-GB" sz="2000" dirty="0"/>
          </a:p>
          <a:p>
            <a:endParaRPr lang="en-GB" dirty="0"/>
          </a:p>
        </p:txBody>
      </p:sp>
      <p:pic>
        <p:nvPicPr>
          <p:cNvPr id="7" name="Picture 6" descr="A hand writing a word on a white board&#10;&#10;Description automatically generated">
            <a:extLst>
              <a:ext uri="{FF2B5EF4-FFF2-40B4-BE49-F238E27FC236}">
                <a16:creationId xmlns:a16="http://schemas.microsoft.com/office/drawing/2014/main" id="{CA3252D2-2175-C992-BF0B-9488F18BBC58}"/>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9483051" y="4955209"/>
            <a:ext cx="2645465" cy="1763643"/>
          </a:xfrm>
          <a:prstGeom prst="rect">
            <a:avLst/>
          </a:prstGeom>
        </p:spPr>
      </p:pic>
    </p:spTree>
    <p:extLst>
      <p:ext uri="{BB962C8B-B14F-4D97-AF65-F5344CB8AC3E}">
        <p14:creationId xmlns:p14="http://schemas.microsoft.com/office/powerpoint/2010/main" val="15957347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5596FE9-E637-7833-EBE8-514BB88AA0BF}"/>
              </a:ext>
            </a:extLst>
          </p:cNvPr>
          <p:cNvSpPr>
            <a:spLocks noGrp="1"/>
          </p:cNvSpPr>
          <p:nvPr>
            <p:ph type="title"/>
          </p:nvPr>
        </p:nvSpPr>
        <p:spPr/>
        <p:txBody>
          <a:bodyPr/>
          <a:lstStyle/>
          <a:p>
            <a:r>
              <a:rPr lang="en-GB" b="1" dirty="0"/>
              <a:t>Why do pupils do work experience?</a:t>
            </a:r>
          </a:p>
        </p:txBody>
      </p:sp>
      <p:sp>
        <p:nvSpPr>
          <p:cNvPr id="6" name="Content Placeholder 5">
            <a:extLst>
              <a:ext uri="{FF2B5EF4-FFF2-40B4-BE49-F238E27FC236}">
                <a16:creationId xmlns:a16="http://schemas.microsoft.com/office/drawing/2014/main" id="{A653E907-E63C-8D65-567B-C41EDC726C66}"/>
              </a:ext>
            </a:extLst>
          </p:cNvPr>
          <p:cNvSpPr>
            <a:spLocks noGrp="1"/>
          </p:cNvSpPr>
          <p:nvPr>
            <p:ph idx="1"/>
          </p:nvPr>
        </p:nvSpPr>
        <p:spPr/>
        <p:txBody>
          <a:bodyPr>
            <a:normAutofit fontScale="85000" lnSpcReduction="20000"/>
          </a:bodyPr>
          <a:lstStyle/>
          <a:p>
            <a:pPr marL="457200" lvl="0" indent="-346075" algn="l" rtl="0">
              <a:lnSpc>
                <a:spcPct val="115000"/>
              </a:lnSpc>
              <a:spcBef>
                <a:spcPts val="0"/>
              </a:spcBef>
              <a:spcAft>
                <a:spcPts val="0"/>
              </a:spcAft>
              <a:buClr>
                <a:srgbClr val="2F2F2F"/>
              </a:buClr>
              <a:buSzPts val="1850"/>
              <a:buChar char="●"/>
            </a:pPr>
            <a:r>
              <a:rPr lang="en-GB" sz="2800" dirty="0">
                <a:solidFill>
                  <a:srgbClr val="35686A"/>
                </a:solidFill>
              </a:rPr>
              <a:t>Develop </a:t>
            </a:r>
            <a:r>
              <a:rPr lang="en-GB" sz="2800" b="1" u="sng" dirty="0">
                <a:solidFill>
                  <a:srgbClr val="35686A"/>
                </a:solidFill>
              </a:rPr>
              <a:t>transferable skills</a:t>
            </a:r>
            <a:r>
              <a:rPr lang="en-GB" sz="2800" dirty="0">
                <a:solidFill>
                  <a:srgbClr val="35686A"/>
                </a:solidFill>
              </a:rPr>
              <a:t> e.g. communication and teamwork</a:t>
            </a:r>
          </a:p>
          <a:p>
            <a:pPr marL="457200" lvl="0" indent="-346075" algn="l" rtl="0">
              <a:lnSpc>
                <a:spcPct val="115000"/>
              </a:lnSpc>
              <a:spcBef>
                <a:spcPts val="0"/>
              </a:spcBef>
              <a:spcAft>
                <a:spcPts val="0"/>
              </a:spcAft>
              <a:buClr>
                <a:srgbClr val="2F2F2F"/>
              </a:buClr>
              <a:buSzPts val="1850"/>
              <a:buChar char="●"/>
            </a:pPr>
            <a:r>
              <a:rPr lang="en-GB" sz="2800" dirty="0">
                <a:solidFill>
                  <a:srgbClr val="35686A"/>
                </a:solidFill>
              </a:rPr>
              <a:t>Understand </a:t>
            </a:r>
            <a:r>
              <a:rPr lang="en-GB" sz="2800" b="1" u="sng" dirty="0">
                <a:solidFill>
                  <a:srgbClr val="35686A"/>
                </a:solidFill>
              </a:rPr>
              <a:t>how organisations work</a:t>
            </a:r>
            <a:r>
              <a:rPr lang="en-GB" sz="2800" dirty="0">
                <a:solidFill>
                  <a:srgbClr val="35686A"/>
                </a:solidFill>
              </a:rPr>
              <a:t> or experience first hand a job they are interested in</a:t>
            </a:r>
          </a:p>
          <a:p>
            <a:pPr marL="457200" lvl="0" indent="-346075" algn="l" rtl="0">
              <a:lnSpc>
                <a:spcPct val="115000"/>
              </a:lnSpc>
              <a:spcBef>
                <a:spcPts val="0"/>
              </a:spcBef>
              <a:spcAft>
                <a:spcPts val="0"/>
              </a:spcAft>
              <a:buClr>
                <a:srgbClr val="2F2F2F"/>
              </a:buClr>
              <a:buSzPts val="1850"/>
              <a:buChar char="●"/>
            </a:pPr>
            <a:r>
              <a:rPr lang="en-GB" sz="2800" b="1" u="sng" dirty="0">
                <a:solidFill>
                  <a:srgbClr val="35686A"/>
                </a:solidFill>
              </a:rPr>
              <a:t>Building confidence</a:t>
            </a:r>
            <a:r>
              <a:rPr lang="en-GB" sz="2800" dirty="0">
                <a:solidFill>
                  <a:srgbClr val="35686A"/>
                </a:solidFill>
              </a:rPr>
              <a:t> in interacting with adults</a:t>
            </a:r>
          </a:p>
          <a:p>
            <a:pPr marL="457200" lvl="0" indent="-346075" algn="l" rtl="0">
              <a:lnSpc>
                <a:spcPct val="115000"/>
              </a:lnSpc>
              <a:spcBef>
                <a:spcPts val="0"/>
              </a:spcBef>
              <a:spcAft>
                <a:spcPts val="0"/>
              </a:spcAft>
              <a:buClr>
                <a:srgbClr val="2F2F2F"/>
              </a:buClr>
              <a:buSzPts val="1850"/>
              <a:buChar char="●"/>
            </a:pPr>
            <a:r>
              <a:rPr lang="en-GB" sz="2800" dirty="0">
                <a:solidFill>
                  <a:srgbClr val="35686A"/>
                </a:solidFill>
              </a:rPr>
              <a:t>Confirming an </a:t>
            </a:r>
            <a:r>
              <a:rPr lang="en-GB" sz="2800" b="1" u="sng" dirty="0">
                <a:solidFill>
                  <a:srgbClr val="35686A"/>
                </a:solidFill>
              </a:rPr>
              <a:t>interest in a career</a:t>
            </a:r>
            <a:r>
              <a:rPr lang="en-GB" sz="2800" dirty="0">
                <a:solidFill>
                  <a:srgbClr val="35686A"/>
                </a:solidFill>
              </a:rPr>
              <a:t> or (equally useful!) deciding it is not for them</a:t>
            </a:r>
          </a:p>
          <a:p>
            <a:pPr marL="457200" lvl="0" indent="-346075" algn="l" rtl="0">
              <a:lnSpc>
                <a:spcPct val="115000"/>
              </a:lnSpc>
              <a:spcBef>
                <a:spcPts val="0"/>
              </a:spcBef>
              <a:spcAft>
                <a:spcPts val="0"/>
              </a:spcAft>
              <a:buClr>
                <a:srgbClr val="2F2F2F"/>
              </a:buClr>
              <a:buSzPts val="1850"/>
              <a:buChar char="●"/>
            </a:pPr>
            <a:r>
              <a:rPr lang="en-GB" sz="2800" b="1" u="sng" dirty="0">
                <a:solidFill>
                  <a:srgbClr val="35686A"/>
                </a:solidFill>
              </a:rPr>
              <a:t>A foot in the door</a:t>
            </a:r>
            <a:r>
              <a:rPr lang="en-GB" sz="2800" dirty="0">
                <a:solidFill>
                  <a:srgbClr val="35686A"/>
                </a:solidFill>
              </a:rPr>
              <a:t> - if they impress the employer they may be asked back on a more formal arrangement such as an internship, or encouraged to apply when vacancies arise</a:t>
            </a:r>
          </a:p>
          <a:p>
            <a:pPr marL="457200" lvl="0" indent="-346075" algn="l" rtl="0">
              <a:lnSpc>
                <a:spcPct val="115000"/>
              </a:lnSpc>
              <a:spcBef>
                <a:spcPts val="0"/>
              </a:spcBef>
              <a:spcAft>
                <a:spcPts val="0"/>
              </a:spcAft>
              <a:buClr>
                <a:srgbClr val="2F2F2F"/>
              </a:buClr>
              <a:buSzPts val="1850"/>
              <a:buChar char="●"/>
            </a:pPr>
            <a:r>
              <a:rPr lang="en-GB" sz="2800" b="1" u="sng" dirty="0">
                <a:solidFill>
                  <a:srgbClr val="35686A"/>
                </a:solidFill>
              </a:rPr>
              <a:t>Providing valuable content</a:t>
            </a:r>
            <a:r>
              <a:rPr lang="en-GB" sz="2800" dirty="0">
                <a:solidFill>
                  <a:srgbClr val="35686A"/>
                </a:solidFill>
              </a:rPr>
              <a:t> for a UCAS personal statement, apprenticeship application or for part-time employment whilst studying</a:t>
            </a:r>
            <a:endParaRPr lang="en-GB" sz="3600" b="1" dirty="0">
              <a:solidFill>
                <a:srgbClr val="35686A"/>
              </a:solidFill>
            </a:endParaRPr>
          </a:p>
          <a:p>
            <a:endParaRPr lang="en-GB" dirty="0"/>
          </a:p>
        </p:txBody>
      </p:sp>
    </p:spTree>
    <p:extLst>
      <p:ext uri="{BB962C8B-B14F-4D97-AF65-F5344CB8AC3E}">
        <p14:creationId xmlns:p14="http://schemas.microsoft.com/office/powerpoint/2010/main" val="4054179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951B3-E7C6-97C3-9DA7-B028243933B4}"/>
              </a:ext>
            </a:extLst>
          </p:cNvPr>
          <p:cNvSpPr>
            <a:spLocks noGrp="1"/>
          </p:cNvSpPr>
          <p:nvPr>
            <p:ph type="title"/>
          </p:nvPr>
        </p:nvSpPr>
        <p:spPr>
          <a:xfrm>
            <a:off x="1386215" y="365125"/>
            <a:ext cx="10805785" cy="1325563"/>
          </a:xfrm>
        </p:spPr>
        <p:txBody>
          <a:bodyPr/>
          <a:lstStyle/>
          <a:p>
            <a:r>
              <a:rPr lang="en-GB" b="1" dirty="0"/>
              <a:t>Where will work experience take place?</a:t>
            </a:r>
          </a:p>
        </p:txBody>
      </p:sp>
      <p:sp>
        <p:nvSpPr>
          <p:cNvPr id="3" name="Content Placeholder 2">
            <a:extLst>
              <a:ext uri="{FF2B5EF4-FFF2-40B4-BE49-F238E27FC236}">
                <a16:creationId xmlns:a16="http://schemas.microsoft.com/office/drawing/2014/main" id="{DF3395C0-89AB-E77F-716D-ADDD6F0C566B}"/>
              </a:ext>
            </a:extLst>
          </p:cNvPr>
          <p:cNvSpPr>
            <a:spLocks noGrp="1"/>
          </p:cNvSpPr>
          <p:nvPr>
            <p:ph idx="1"/>
          </p:nvPr>
        </p:nvSpPr>
        <p:spPr/>
        <p:txBody>
          <a:bodyPr>
            <a:normAutofit/>
          </a:bodyPr>
          <a:lstStyle/>
          <a:p>
            <a:pPr marL="0" lvl="0" indent="0" algn="l" rtl="0">
              <a:spcBef>
                <a:spcPts val="0"/>
              </a:spcBef>
              <a:spcAft>
                <a:spcPts val="0"/>
              </a:spcAft>
              <a:buNone/>
            </a:pPr>
            <a:r>
              <a:rPr lang="en-GB" dirty="0"/>
              <a:t>We are asking your child to </a:t>
            </a:r>
            <a:r>
              <a:rPr lang="en-GB" b="1" u="sng" dirty="0"/>
              <a:t>find their own placement. </a:t>
            </a:r>
          </a:p>
          <a:p>
            <a:pPr marL="0" lvl="0" indent="0" algn="l" rtl="0">
              <a:spcBef>
                <a:spcPts val="0"/>
              </a:spcBef>
              <a:spcAft>
                <a:spcPts val="0"/>
              </a:spcAft>
              <a:buNone/>
            </a:pPr>
            <a:endParaRPr lang="en-GB" b="1" u="sng" dirty="0"/>
          </a:p>
          <a:p>
            <a:pPr marL="0" lvl="0" indent="0" algn="l" rtl="0">
              <a:spcBef>
                <a:spcPts val="0"/>
              </a:spcBef>
              <a:spcAft>
                <a:spcPts val="0"/>
              </a:spcAft>
              <a:buNone/>
            </a:pPr>
            <a:r>
              <a:rPr lang="en-GB" sz="2000" b="1" u="sng" dirty="0"/>
              <a:t>The date for Year 10 Work Experience week is Monday 7 - Friday 11 July 2025.</a:t>
            </a:r>
          </a:p>
          <a:p>
            <a:pPr marL="0" lvl="0" indent="0" algn="l" rtl="0">
              <a:spcBef>
                <a:spcPts val="0"/>
              </a:spcBef>
              <a:spcAft>
                <a:spcPts val="0"/>
              </a:spcAft>
              <a:buNone/>
            </a:pPr>
            <a:endParaRPr lang="en-GB" b="1" u="sng" dirty="0"/>
          </a:p>
          <a:p>
            <a:pPr marL="0" lvl="0" indent="0" algn="l" rtl="0">
              <a:spcBef>
                <a:spcPts val="0"/>
              </a:spcBef>
              <a:spcAft>
                <a:spcPts val="0"/>
              </a:spcAft>
              <a:buNone/>
            </a:pPr>
            <a:r>
              <a:rPr lang="en-GB" dirty="0"/>
              <a:t>Pupils have stared considering this already as part of our Personal Development Curriculum. </a:t>
            </a:r>
          </a:p>
          <a:p>
            <a:pPr marL="0" lvl="0" indent="0" algn="l" rtl="0">
              <a:spcBef>
                <a:spcPts val="0"/>
              </a:spcBef>
              <a:spcAft>
                <a:spcPts val="0"/>
              </a:spcAft>
              <a:buNone/>
            </a:pPr>
            <a:endParaRPr lang="en-GB" dirty="0"/>
          </a:p>
          <a:p>
            <a:pPr marL="0" lvl="0" indent="0" algn="l" rtl="0">
              <a:spcBef>
                <a:spcPts val="0"/>
              </a:spcBef>
              <a:spcAft>
                <a:spcPts val="0"/>
              </a:spcAft>
              <a:buNone/>
            </a:pPr>
            <a:r>
              <a:rPr lang="en-GB" b="1" dirty="0"/>
              <a:t>Although they may have a placement with you or a family member, we do ask that during the week they must work with other adults and not be based with a sole trader for safeguarding reasons.</a:t>
            </a:r>
          </a:p>
          <a:p>
            <a:endParaRPr lang="en-GB" dirty="0"/>
          </a:p>
        </p:txBody>
      </p:sp>
      <p:pic>
        <p:nvPicPr>
          <p:cNvPr id="5" name="Picture 4">
            <a:extLst>
              <a:ext uri="{FF2B5EF4-FFF2-40B4-BE49-F238E27FC236}">
                <a16:creationId xmlns:a16="http://schemas.microsoft.com/office/drawing/2014/main" id="{27DCD5EA-B9FB-2ECC-C56A-53D73B219167}"/>
              </a:ext>
            </a:extLst>
          </p:cNvPr>
          <p:cNvPicPr>
            <a:picLocks noChangeAspect="1"/>
          </p:cNvPicPr>
          <p:nvPr/>
        </p:nvPicPr>
        <p:blipFill>
          <a:blip r:embed="rId2"/>
          <a:stretch>
            <a:fillRect/>
          </a:stretch>
        </p:blipFill>
        <p:spPr>
          <a:xfrm>
            <a:off x="10160424" y="5695122"/>
            <a:ext cx="1875862" cy="1048276"/>
          </a:xfrm>
          <a:prstGeom prst="rect">
            <a:avLst/>
          </a:prstGeom>
        </p:spPr>
      </p:pic>
    </p:spTree>
    <p:extLst>
      <p:ext uri="{BB962C8B-B14F-4D97-AF65-F5344CB8AC3E}">
        <p14:creationId xmlns:p14="http://schemas.microsoft.com/office/powerpoint/2010/main" val="579995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963BB-8C0F-65E6-36DC-5B31378944FE}"/>
              </a:ext>
            </a:extLst>
          </p:cNvPr>
          <p:cNvSpPr>
            <a:spLocks noGrp="1"/>
          </p:cNvSpPr>
          <p:nvPr>
            <p:ph type="title"/>
          </p:nvPr>
        </p:nvSpPr>
        <p:spPr/>
        <p:txBody>
          <a:bodyPr/>
          <a:lstStyle/>
          <a:p>
            <a:r>
              <a:rPr lang="en-GB" b="1" dirty="0"/>
              <a:t>Possible options…</a:t>
            </a:r>
          </a:p>
        </p:txBody>
      </p:sp>
      <p:sp>
        <p:nvSpPr>
          <p:cNvPr id="3" name="Content Placeholder 2">
            <a:extLst>
              <a:ext uri="{FF2B5EF4-FFF2-40B4-BE49-F238E27FC236}">
                <a16:creationId xmlns:a16="http://schemas.microsoft.com/office/drawing/2014/main" id="{D6FD7AE5-FFEC-A38E-3E4E-5896E7B3F3ED}"/>
              </a:ext>
            </a:extLst>
          </p:cNvPr>
          <p:cNvSpPr>
            <a:spLocks noGrp="1"/>
          </p:cNvSpPr>
          <p:nvPr>
            <p:ph idx="1"/>
          </p:nvPr>
        </p:nvSpPr>
        <p:spPr/>
        <p:txBody>
          <a:bodyPr>
            <a:normAutofit fontScale="92500" lnSpcReduction="20000"/>
          </a:bodyPr>
          <a:lstStyle/>
          <a:p>
            <a:pPr marL="0" lvl="0" indent="0" algn="l" rtl="0">
              <a:spcBef>
                <a:spcPts val="0"/>
              </a:spcBef>
              <a:spcAft>
                <a:spcPts val="0"/>
              </a:spcAft>
              <a:buNone/>
            </a:pPr>
            <a:r>
              <a:rPr lang="en-GB" sz="2800" dirty="0"/>
              <a:t>It doesn’t matter if a placement cannot be found in the exact field that pupils may want to enter into - all workplace experiences will help to develop key employability skills and a valuable experience of what it is </a:t>
            </a:r>
            <a:r>
              <a:rPr lang="en-GB" dirty="0"/>
              <a:t>like to go to work!</a:t>
            </a:r>
            <a:endParaRPr lang="en-GB" sz="2800" dirty="0"/>
          </a:p>
          <a:p>
            <a:pPr marL="0" lvl="0" indent="0" algn="l" rtl="0">
              <a:spcBef>
                <a:spcPts val="0"/>
              </a:spcBef>
              <a:spcAft>
                <a:spcPts val="0"/>
              </a:spcAft>
              <a:buNone/>
            </a:pPr>
            <a:endParaRPr lang="en-GB" sz="2800" dirty="0"/>
          </a:p>
          <a:p>
            <a:pPr marL="0" lvl="0" indent="0" algn="l" rtl="0">
              <a:lnSpc>
                <a:spcPct val="100000"/>
              </a:lnSpc>
              <a:spcBef>
                <a:spcPts val="0"/>
              </a:spcBef>
              <a:spcAft>
                <a:spcPts val="0"/>
              </a:spcAft>
              <a:buNone/>
            </a:pPr>
            <a:r>
              <a:rPr lang="en-GB" sz="2800" dirty="0">
                <a:solidFill>
                  <a:srgbClr val="FF0000"/>
                </a:solidFill>
              </a:rPr>
              <a:t>Primary schools                                                   Nurseries                                                                               </a:t>
            </a:r>
          </a:p>
          <a:p>
            <a:pPr marL="0" lvl="0" indent="0" algn="l" rtl="0">
              <a:lnSpc>
                <a:spcPct val="100000"/>
              </a:lnSpc>
              <a:spcBef>
                <a:spcPts val="520"/>
              </a:spcBef>
              <a:spcAft>
                <a:spcPts val="0"/>
              </a:spcAft>
              <a:buNone/>
            </a:pPr>
            <a:r>
              <a:rPr lang="en-GB" sz="2800" dirty="0">
                <a:solidFill>
                  <a:srgbClr val="FF0000"/>
                </a:solidFill>
              </a:rPr>
              <a:t>Retail Shops				                 Restaurants/cafes</a:t>
            </a:r>
          </a:p>
          <a:p>
            <a:pPr marL="0" lvl="0" indent="0" algn="l" rtl="0">
              <a:lnSpc>
                <a:spcPct val="100000"/>
              </a:lnSpc>
              <a:spcBef>
                <a:spcPts val="520"/>
              </a:spcBef>
              <a:spcAft>
                <a:spcPts val="0"/>
              </a:spcAft>
              <a:buNone/>
            </a:pPr>
            <a:r>
              <a:rPr lang="en-GB" sz="2800" dirty="0">
                <a:solidFill>
                  <a:srgbClr val="FF0000"/>
                </a:solidFill>
              </a:rPr>
              <a:t>Companies                                                           Animal Shelters</a:t>
            </a:r>
          </a:p>
          <a:p>
            <a:pPr marL="0" lvl="0" indent="0" algn="l" rtl="0">
              <a:lnSpc>
                <a:spcPct val="100000"/>
              </a:lnSpc>
              <a:spcBef>
                <a:spcPts val="520"/>
              </a:spcBef>
              <a:spcAft>
                <a:spcPts val="0"/>
              </a:spcAft>
              <a:buNone/>
            </a:pPr>
            <a:r>
              <a:rPr lang="en-GB" sz="2800" dirty="0">
                <a:solidFill>
                  <a:srgbClr val="FF0000"/>
                </a:solidFill>
              </a:rPr>
              <a:t>Solicitors                                                              Garages</a:t>
            </a:r>
          </a:p>
          <a:p>
            <a:pPr marL="0" lvl="0" indent="0" algn="l" rtl="0">
              <a:lnSpc>
                <a:spcPct val="100000"/>
              </a:lnSpc>
              <a:spcBef>
                <a:spcPts val="520"/>
              </a:spcBef>
              <a:spcAft>
                <a:spcPts val="0"/>
              </a:spcAft>
              <a:buNone/>
            </a:pPr>
            <a:r>
              <a:rPr lang="en-GB" sz="2800" dirty="0">
                <a:solidFill>
                  <a:srgbClr val="FF0000"/>
                </a:solidFill>
              </a:rPr>
              <a:t>Agricultural                                                           Sports / Equine</a:t>
            </a:r>
          </a:p>
          <a:p>
            <a:pPr marL="0" lvl="0" indent="0" algn="l" rtl="0">
              <a:spcBef>
                <a:spcPts val="0"/>
              </a:spcBef>
              <a:spcAft>
                <a:spcPts val="0"/>
              </a:spcAft>
              <a:buNone/>
            </a:pPr>
            <a:r>
              <a:rPr lang="en-GB" sz="2800" dirty="0">
                <a:solidFill>
                  <a:srgbClr val="FF0000"/>
                </a:solidFill>
              </a:rPr>
              <a:t>Hairdressers 				                 Trades	      </a:t>
            </a:r>
          </a:p>
          <a:p>
            <a:pPr marL="0" lvl="0" indent="0" algn="ctr" rtl="0">
              <a:lnSpc>
                <a:spcPct val="100000"/>
              </a:lnSpc>
              <a:spcBef>
                <a:spcPts val="520"/>
              </a:spcBef>
              <a:spcAft>
                <a:spcPts val="0"/>
              </a:spcAft>
              <a:buClr>
                <a:schemeClr val="dk1"/>
              </a:buClr>
              <a:buSzPts val="2470"/>
              <a:buFont typeface="Arial"/>
              <a:buNone/>
            </a:pPr>
            <a:r>
              <a:rPr lang="en-GB" sz="3600" b="1" dirty="0"/>
              <a:t>The list is endless</a:t>
            </a:r>
            <a:endParaRPr lang="en-GB" dirty="0"/>
          </a:p>
        </p:txBody>
      </p:sp>
      <p:pic>
        <p:nvPicPr>
          <p:cNvPr id="5" name="Picture 4" descr="A notepad and pen next to a computer&#10;&#10;Description automatically generated">
            <a:extLst>
              <a:ext uri="{FF2B5EF4-FFF2-40B4-BE49-F238E27FC236}">
                <a16:creationId xmlns:a16="http://schemas.microsoft.com/office/drawing/2014/main" id="{A625B21B-C8C1-AAB3-2887-906F09F0E0D3}"/>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9540798" y="272267"/>
            <a:ext cx="1813002" cy="1208668"/>
          </a:xfrm>
          <a:prstGeom prst="rect">
            <a:avLst/>
          </a:prstGeom>
        </p:spPr>
      </p:pic>
    </p:spTree>
    <p:extLst>
      <p:ext uri="{BB962C8B-B14F-4D97-AF65-F5344CB8AC3E}">
        <p14:creationId xmlns:p14="http://schemas.microsoft.com/office/powerpoint/2010/main" val="12874085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100000">
              <a:srgbClr val="35686A">
                <a:lumMod val="84000"/>
                <a:lumOff val="16000"/>
              </a:srgbClr>
            </a:gs>
            <a:gs pos="46000">
              <a:srgbClr val="004F51"/>
            </a:gs>
          </a:gsLst>
          <a:lin ang="16200000" scaled="1"/>
          <a:tileRect/>
        </a:gradFill>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2140</TotalTime>
  <Words>1119</Words>
  <Application>Microsoft Office PowerPoint</Application>
  <PresentationFormat>Widescreen</PresentationFormat>
  <Paragraphs>92</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Aptos</vt:lpstr>
      <vt:lpstr>Arial</vt:lpstr>
      <vt:lpstr>Calibri</vt:lpstr>
      <vt:lpstr>Roboto</vt:lpstr>
      <vt:lpstr>Office Theme</vt:lpstr>
      <vt:lpstr> Year 10 Work Experience Information Evening </vt:lpstr>
      <vt:lpstr>Careers Guidance </vt:lpstr>
      <vt:lpstr>Building skills for the future</vt:lpstr>
      <vt:lpstr>Changes in employment sectors</vt:lpstr>
      <vt:lpstr>Linear vs non-linear careers are increasingly common in Global employment data</vt:lpstr>
      <vt:lpstr>Life skills required for the workplace</vt:lpstr>
      <vt:lpstr>Why do pupils do work experience?</vt:lpstr>
      <vt:lpstr>Where will work experience take place?</vt:lpstr>
      <vt:lpstr>Possible options…</vt:lpstr>
      <vt:lpstr>Check List</vt:lpstr>
      <vt:lpstr>Health and Safety</vt:lpstr>
      <vt:lpstr>Is work experience compulsory?</vt:lpstr>
      <vt:lpstr>What’s next?</vt:lpstr>
      <vt:lpstr>FAQs</vt:lpstr>
      <vt:lpstr>Thank you </vt:lpstr>
    </vt:vector>
  </TitlesOfParts>
  <Company>Ashlawn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Chloe Buckenham</dc:creator>
  <cp:lastModifiedBy>Carly March</cp:lastModifiedBy>
  <cp:revision>40</cp:revision>
  <dcterms:created xsi:type="dcterms:W3CDTF">2021-02-03T11:18:08Z</dcterms:created>
  <dcterms:modified xsi:type="dcterms:W3CDTF">2024-11-27T13:06:42Z</dcterms:modified>
</cp:coreProperties>
</file>